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3"/>
  </p:notesMasterIdLst>
  <p:handoutMasterIdLst>
    <p:handoutMasterId r:id="rId24"/>
  </p:handoutMasterIdLst>
  <p:sldIdLst>
    <p:sldId id="256" r:id="rId2"/>
    <p:sldId id="417" r:id="rId3"/>
    <p:sldId id="429" r:id="rId4"/>
    <p:sldId id="436" r:id="rId5"/>
    <p:sldId id="412" r:id="rId6"/>
    <p:sldId id="400" r:id="rId7"/>
    <p:sldId id="435" r:id="rId8"/>
    <p:sldId id="399" r:id="rId9"/>
    <p:sldId id="415" r:id="rId10"/>
    <p:sldId id="427" r:id="rId11"/>
    <p:sldId id="416" r:id="rId12"/>
    <p:sldId id="428" r:id="rId13"/>
    <p:sldId id="407" r:id="rId14"/>
    <p:sldId id="420" r:id="rId15"/>
    <p:sldId id="421" r:id="rId16"/>
    <p:sldId id="424" r:id="rId17"/>
    <p:sldId id="423" r:id="rId18"/>
    <p:sldId id="426" r:id="rId19"/>
    <p:sldId id="419" r:id="rId20"/>
    <p:sldId id="431" r:id="rId21"/>
    <p:sldId id="434" r:id="rId22"/>
  </p:sldIdLst>
  <p:sldSz cx="9144000" cy="6858000" type="screen4x3"/>
  <p:notesSz cx="7010400" cy="92964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0FF"/>
    <a:srgbClr val="336699"/>
    <a:srgbClr val="EEF0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75683" autoAdjust="0"/>
  </p:normalViewPr>
  <p:slideViewPr>
    <p:cSldViewPr>
      <p:cViewPr>
        <p:scale>
          <a:sx n="64" d="100"/>
          <a:sy n="64" d="100"/>
        </p:scale>
        <p:origin x="-1579" y="-14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50" d="100"/>
          <a:sy n="150" d="100"/>
        </p:scale>
        <p:origin x="-7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BF5B7BC-F8FA-5641-BA5F-9BD5AFCF9787}" type="datetimeFigureOut">
              <a:rPr lang="en-US" smtClean="0"/>
              <a:pPr/>
              <a:t>7/1/2013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541BF7-7B92-BE4D-B47F-EACA1307F96C}" type="slidenum">
              <a:rPr lang="en-US" smtClean="0"/>
              <a:pPr/>
              <a:t>‹#›</a:t>
            </a:fld>
            <a:endParaRPr lang="en-US"/>
          </a:p>
        </p:txBody>
      </p:sp>
    </p:spTree>
    <p:extLst>
      <p:ext uri="{BB962C8B-B14F-4D97-AF65-F5344CB8AC3E}">
        <p14:creationId xmlns:p14="http://schemas.microsoft.com/office/powerpoint/2010/main" val="33103924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68918DB-0885-499A-A96B-B97B2C8CDDD9}" type="datetimeFigureOut">
              <a:rPr lang="en-US" smtClean="0"/>
              <a:pPr/>
              <a:t>7/1/2013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3BE92BB-2BFD-4CBE-BA17-DBA99E7A0880}" type="slidenum">
              <a:rPr lang="en-US" smtClean="0"/>
              <a:pPr/>
              <a:t>‹#›</a:t>
            </a:fld>
            <a:endParaRPr lang="en-US" dirty="0"/>
          </a:p>
        </p:txBody>
      </p:sp>
    </p:spTree>
    <p:extLst>
      <p:ext uri="{BB962C8B-B14F-4D97-AF65-F5344CB8AC3E}">
        <p14:creationId xmlns:p14="http://schemas.microsoft.com/office/powerpoint/2010/main" val="24101488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BE92BB-2BFD-4CBE-BA17-DBA99E7A0880}"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itchFamily="34" charset="0"/>
              <a:buChar char="•"/>
            </a:pPr>
            <a:r>
              <a:rPr lang="en-US" dirty="0" smtClean="0"/>
              <a:t>It supports teachers and principals in their quest to provide the best education possible to Illinois students, because teachers and leadership matters. In so doing, it helps us do right by our students. </a:t>
            </a:r>
          </a:p>
          <a:p>
            <a:pPr marL="640594" lvl="1" indent="-174708">
              <a:buFont typeface="Arial" pitchFamily="34" charset="0"/>
              <a:buChar char="•"/>
            </a:pPr>
            <a:r>
              <a:rPr lang="en-US" dirty="0" smtClean="0"/>
              <a:t>Multiple measures of student growth and professional practice will be used to create clear pictures of educator performance. </a:t>
            </a:r>
          </a:p>
          <a:p>
            <a:pPr marL="640594" lvl="1" indent="-174708">
              <a:buFont typeface="Arial" pitchFamily="34" charset="0"/>
              <a:buChar char="•"/>
            </a:pPr>
            <a:r>
              <a:rPr lang="en-US" dirty="0" smtClean="0"/>
              <a:t>District personnel who will conduct evaluations must undergo rigorous training to pre-qualify them to ensure they have the skills to conduct observations, assess professional practice, collect evidence and provide useful feedback to educators.</a:t>
            </a:r>
          </a:p>
          <a:p>
            <a:pPr marL="640594" lvl="1" indent="-174708">
              <a:buFont typeface="Arial" pitchFamily="34" charset="0"/>
              <a:buChar char="•"/>
            </a:pPr>
            <a:r>
              <a:rPr lang="en-US" dirty="0" smtClean="0"/>
              <a:t>Fairness and objectivity in the evaluation process should be increased, addressing a longstanding concern of educators.</a:t>
            </a:r>
          </a:p>
          <a:p>
            <a:pPr marL="640594" lvl="1" indent="-174708">
              <a:buFont typeface="Arial" pitchFamily="34" charset="0"/>
              <a:buChar char="•"/>
            </a:pPr>
            <a:r>
              <a:rPr lang="en-US" dirty="0" smtClean="0"/>
              <a:t>Evaluations are intended to be an opportunity for growth, rather than a “gotcha” system. PERA is separate from Senate Bill 7 and is about supporting a framework of effective teaching.</a:t>
            </a:r>
            <a:endParaRPr lang="en-US" dirty="0"/>
          </a:p>
        </p:txBody>
      </p:sp>
      <p:sp>
        <p:nvSpPr>
          <p:cNvPr id="4" name="Slide Number Placeholder 3"/>
          <p:cNvSpPr>
            <a:spLocks noGrp="1"/>
          </p:cNvSpPr>
          <p:nvPr>
            <p:ph type="sldNum" sz="quarter" idx="10"/>
          </p:nvPr>
        </p:nvSpPr>
        <p:spPr/>
        <p:txBody>
          <a:bodyPr/>
          <a:lstStyle/>
          <a:p>
            <a:fld id="{73BE92BB-2BFD-4CBE-BA17-DBA99E7A0880}" type="slidenum">
              <a:rPr lang="en-US" smtClean="0"/>
              <a:pPr/>
              <a:t>2</a:t>
            </a:fld>
            <a:endParaRPr lang="en-US" dirty="0"/>
          </a:p>
        </p:txBody>
      </p:sp>
    </p:spTree>
    <p:extLst>
      <p:ext uri="{BB962C8B-B14F-4D97-AF65-F5344CB8AC3E}">
        <p14:creationId xmlns:p14="http://schemas.microsoft.com/office/powerpoint/2010/main" val="1720402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E92BB-2BFD-4CBE-BA17-DBA99E7A0880}" type="slidenum">
              <a:rPr lang="en-US" smtClean="0"/>
              <a:pPr/>
              <a:t>4</a:t>
            </a:fld>
            <a:endParaRPr lang="en-US" dirty="0"/>
          </a:p>
        </p:txBody>
      </p:sp>
    </p:spTree>
    <p:extLst>
      <p:ext uri="{BB962C8B-B14F-4D97-AF65-F5344CB8AC3E}">
        <p14:creationId xmlns:p14="http://schemas.microsoft.com/office/powerpoint/2010/main" val="898837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fld id="{73BE92BB-2BFD-4CBE-BA17-DBA99E7A0880}"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These guidance documents are available on the PEAC pages of the ISBE website</a:t>
            </a:r>
            <a:endParaRPr lang="en-US" sz="1000" dirty="0"/>
          </a:p>
        </p:txBody>
      </p:sp>
      <p:sp>
        <p:nvSpPr>
          <p:cNvPr id="4" name="Slide Number Placeholder 3"/>
          <p:cNvSpPr>
            <a:spLocks noGrp="1"/>
          </p:cNvSpPr>
          <p:nvPr>
            <p:ph type="sldNum" sz="quarter" idx="10"/>
          </p:nvPr>
        </p:nvSpPr>
        <p:spPr/>
        <p:txBody>
          <a:bodyPr/>
          <a:lstStyle/>
          <a:p>
            <a:fld id="{73BE92BB-2BFD-4CBE-BA17-DBA99E7A0880}"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sz="1000" dirty="0" smtClean="0"/>
              <a:t>These guidance documents will be available on the PEAC pages of the ISBE website in February 2013.</a:t>
            </a:r>
          </a:p>
          <a:p>
            <a:endParaRPr lang="en-US" sz="1000" dirty="0"/>
          </a:p>
        </p:txBody>
      </p:sp>
      <p:sp>
        <p:nvSpPr>
          <p:cNvPr id="4" name="Slide Number Placeholder 3"/>
          <p:cNvSpPr>
            <a:spLocks noGrp="1"/>
          </p:cNvSpPr>
          <p:nvPr>
            <p:ph type="sldNum" sz="quarter" idx="10"/>
          </p:nvPr>
        </p:nvSpPr>
        <p:spPr/>
        <p:txBody>
          <a:bodyPr/>
          <a:lstStyle/>
          <a:p>
            <a:fld id="{73BE92BB-2BFD-4CBE-BA17-DBA99E7A0880}"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sz="1000" dirty="0" smtClean="0"/>
              <a:t>These model documents will be available on the PEAC pages of the ISBE website in February 2013.</a:t>
            </a:r>
          </a:p>
          <a:p>
            <a:endParaRPr lang="en-US" sz="1000" dirty="0"/>
          </a:p>
        </p:txBody>
      </p:sp>
      <p:sp>
        <p:nvSpPr>
          <p:cNvPr id="4" name="Slide Number Placeholder 3"/>
          <p:cNvSpPr>
            <a:spLocks noGrp="1"/>
          </p:cNvSpPr>
          <p:nvPr>
            <p:ph type="sldNum" sz="quarter" idx="10"/>
          </p:nvPr>
        </p:nvSpPr>
        <p:spPr/>
        <p:txBody>
          <a:bodyPr/>
          <a:lstStyle/>
          <a:p>
            <a:fld id="{73BE92BB-2BFD-4CBE-BA17-DBA99E7A0880}"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fld id="{73BE92BB-2BFD-4CBE-BA17-DBA99E7A0880}" type="slidenum">
              <a:rPr lang="en-US" smtClean="0"/>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Segue to what PEAC</a:t>
            </a:r>
            <a:r>
              <a:rPr lang="en-US" baseline="0" dirty="0" smtClean="0"/>
              <a:t> has already done as guidance to support districts in this process</a:t>
            </a:r>
            <a:endParaRPr lang="en-US" dirty="0"/>
          </a:p>
        </p:txBody>
      </p:sp>
      <p:sp>
        <p:nvSpPr>
          <p:cNvPr id="4" name="Slide Number Placeholder 3"/>
          <p:cNvSpPr>
            <a:spLocks noGrp="1"/>
          </p:cNvSpPr>
          <p:nvPr>
            <p:ph type="sldNum" sz="quarter" idx="10"/>
          </p:nvPr>
        </p:nvSpPr>
        <p:spPr/>
        <p:txBody>
          <a:bodyPr/>
          <a:lstStyle/>
          <a:p>
            <a:fld id="{EC9E9383-EEB1-4AD1-AE40-4C5CE8438773}" type="slidenum">
              <a:rPr lang="en-US" smtClean="0"/>
              <a:pPr/>
              <a:t>18</a:t>
            </a:fld>
            <a:endParaRPr lang="en-US"/>
          </a:p>
        </p:txBody>
      </p:sp>
    </p:spTree>
    <p:extLst>
      <p:ext uri="{BB962C8B-B14F-4D97-AF65-F5344CB8AC3E}">
        <p14:creationId xmlns:p14="http://schemas.microsoft.com/office/powerpoint/2010/main" val="1768998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0162" name="Rectangle 2"/>
          <p:cNvSpPr>
            <a:spLocks noGrp="1" noChangeArrowheads="1"/>
          </p:cNvSpPr>
          <p:nvPr>
            <p:ph type="ctrTitle"/>
          </p:nvPr>
        </p:nvSpPr>
        <p:spPr>
          <a:xfrm>
            <a:off x="914400" y="1524000"/>
            <a:ext cx="7623175" cy="1752600"/>
          </a:xfrm>
        </p:spPr>
        <p:txBody>
          <a:bodyPr anchor="ctr" anchorCtr="0"/>
          <a:lstStyle>
            <a:lvl1pPr algn="ctr">
              <a:defRPr sz="3200"/>
            </a:lvl1pPr>
          </a:lstStyle>
          <a:p>
            <a:r>
              <a:rPr lang="en-US" altLang="en-US" dirty="0" smtClean="0"/>
              <a:t>Click to edit Master title style</a:t>
            </a:r>
            <a:endParaRPr lang="en-US" altLang="en-US" dirty="0"/>
          </a:p>
        </p:txBody>
      </p:sp>
      <p:sp>
        <p:nvSpPr>
          <p:cNvPr id="220163" name="Rectangle 3"/>
          <p:cNvSpPr>
            <a:spLocks noGrp="1" noChangeArrowheads="1"/>
          </p:cNvSpPr>
          <p:nvPr>
            <p:ph type="subTitle" idx="1"/>
          </p:nvPr>
        </p:nvSpPr>
        <p:spPr>
          <a:xfrm>
            <a:off x="914400" y="3733800"/>
            <a:ext cx="7620000" cy="1066800"/>
          </a:xfrm>
        </p:spPr>
        <p:txBody>
          <a:bodyPr/>
          <a:lstStyle>
            <a:lvl1pPr marL="0" indent="0" algn="ctr">
              <a:buFont typeface="Wingdings" pitchFamily="2" charset="2"/>
              <a:buNone/>
              <a:defRPr sz="1600"/>
            </a:lvl1pPr>
          </a:lstStyle>
          <a:p>
            <a:r>
              <a:rPr lang="en-US" altLang="en-US" dirty="0" smtClean="0"/>
              <a:t>Click to edit Master subtitle style</a:t>
            </a:r>
            <a:endParaRPr lang="en-US" altLang="en-US" dirty="0"/>
          </a:p>
        </p:txBody>
      </p:sp>
      <p:sp>
        <p:nvSpPr>
          <p:cNvPr id="220168" name="Line 8"/>
          <p:cNvSpPr>
            <a:spLocks noChangeShapeType="1"/>
          </p:cNvSpPr>
          <p:nvPr/>
        </p:nvSpPr>
        <p:spPr bwMode="auto">
          <a:xfrm>
            <a:off x="914400" y="3505200"/>
            <a:ext cx="7620000" cy="0"/>
          </a:xfrm>
          <a:prstGeom prst="line">
            <a:avLst/>
          </a:prstGeom>
          <a:noFill/>
          <a:ln w="19050">
            <a:solidFill>
              <a:schemeClr val="accent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bwMode="auto">
          <a:xfrm>
            <a:off x="7848600" y="0"/>
            <a:ext cx="1295400" cy="1143000"/>
          </a:xfrm>
          <a:prstGeom prst="rect">
            <a:avLst/>
          </a:prstGeom>
          <a:solidFill>
            <a:srgbClr val="33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 name="Title 1"/>
          <p:cNvSpPr>
            <a:spLocks noGrp="1"/>
          </p:cNvSpPr>
          <p:nvPr>
            <p:ph type="title"/>
          </p:nvPr>
        </p:nvSpPr>
        <p:spPr>
          <a:xfrm>
            <a:off x="0" y="0"/>
            <a:ext cx="8077200" cy="113982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vl1pPr>
          </a:lstStyle>
          <a:p>
            <a:fld id="{8B55F841-A29A-4D36-BCA8-B96A1351F20C}" type="datetime1">
              <a:rPr lang="en-US" smtClean="0"/>
              <a:pPr/>
              <a:t>7/1/2013</a:t>
            </a:fld>
            <a:endParaRPr lang="en-US" dirty="0"/>
          </a:p>
        </p:txBody>
      </p:sp>
      <p:sp>
        <p:nvSpPr>
          <p:cNvPr id="5" name="Footer Placeholder 4"/>
          <p:cNvSpPr>
            <a:spLocks noGrp="1"/>
          </p:cNvSpPr>
          <p:nvPr>
            <p:ph type="ftr" sz="quarter" idx="11"/>
          </p:nvPr>
        </p:nvSpPr>
        <p:spPr/>
        <p:txBody>
          <a:bodyPr/>
          <a:lstStyle>
            <a:lvl1pPr>
              <a:defRPr/>
            </a:lvl1pPr>
          </a:lstStyle>
          <a:p>
            <a:r>
              <a:rPr lang="en-US" smtClean="0"/>
              <a:t>Updated </a:t>
            </a:r>
            <a:endParaRPr lang="en-US" dirty="0"/>
          </a:p>
        </p:txBody>
      </p:sp>
      <p:sp>
        <p:nvSpPr>
          <p:cNvPr id="6" name="Slide Number Placeholder 5"/>
          <p:cNvSpPr>
            <a:spLocks noGrp="1"/>
          </p:cNvSpPr>
          <p:nvPr>
            <p:ph type="sldNum" sz="quarter" idx="12"/>
          </p:nvPr>
        </p:nvSpPr>
        <p:spPr/>
        <p:txBody>
          <a:bodyPr/>
          <a:lstStyle>
            <a:lvl1pPr>
              <a:defRPr/>
            </a:lvl1pPr>
          </a:lstStyle>
          <a:p>
            <a:fld id="{962CA2FB-8E0A-450E-816E-043F70FE6663}" type="slidenum">
              <a:rPr lang="en-US" smtClean="0"/>
              <a:pPr/>
              <a:t>‹#›</a:t>
            </a:fld>
            <a:endParaRPr lang="en-US" dirty="0"/>
          </a:p>
        </p:txBody>
      </p:sp>
      <p:pic>
        <p:nvPicPr>
          <p:cNvPr id="8" name="Picture 7" descr="illinois.png"/>
          <p:cNvPicPr>
            <a:picLocks noChangeAspect="1"/>
          </p:cNvPicPr>
          <p:nvPr userDrawn="1"/>
        </p:nvPicPr>
        <p:blipFill>
          <a:blip r:embed="rId2" cstate="print">
            <a:alphaModFix amt="49000"/>
          </a:blip>
          <a:stretch>
            <a:fillRect/>
          </a:stretch>
        </p:blipFill>
        <p:spPr>
          <a:xfrm>
            <a:off x="8382000" y="152400"/>
            <a:ext cx="515027" cy="914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457200" y="6248400"/>
            <a:ext cx="5562600" cy="457200"/>
          </a:xfrm>
        </p:spPr>
        <p:txBody>
          <a:bodyPr/>
          <a:lstStyle>
            <a:lvl1pPr>
              <a:defRPr/>
            </a:lvl1pPr>
          </a:lstStyle>
          <a:p>
            <a:r>
              <a:rPr lang="en-US" smtClean="0"/>
              <a:t>Updated </a:t>
            </a:r>
            <a:endParaRPr lang="en-US" dirty="0"/>
          </a:p>
        </p:txBody>
      </p:sp>
      <p:sp>
        <p:nvSpPr>
          <p:cNvPr id="7" name="Slide Number Placeholder 6"/>
          <p:cNvSpPr>
            <a:spLocks noGrp="1"/>
          </p:cNvSpPr>
          <p:nvPr>
            <p:ph type="sldNum" sz="quarter" idx="12"/>
          </p:nvPr>
        </p:nvSpPr>
        <p:spPr/>
        <p:txBody>
          <a:bodyPr/>
          <a:lstStyle>
            <a:lvl1pPr>
              <a:defRPr/>
            </a:lvl1pPr>
          </a:lstStyle>
          <a:p>
            <a:fld id="{962CA2FB-8E0A-450E-816E-043F70FE666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457200" y="6248400"/>
            <a:ext cx="5562600" cy="457200"/>
          </a:xfrm>
        </p:spPr>
        <p:txBody>
          <a:bodyPr/>
          <a:lstStyle>
            <a:lvl1pPr>
              <a:defRPr/>
            </a:lvl1pPr>
          </a:lstStyle>
          <a:p>
            <a:r>
              <a:rPr lang="en-US" smtClean="0"/>
              <a:t>Updated </a:t>
            </a:r>
            <a:endParaRPr lang="en-US" dirty="0"/>
          </a:p>
        </p:txBody>
      </p:sp>
      <p:sp>
        <p:nvSpPr>
          <p:cNvPr id="5" name="Slide Number Placeholder 4"/>
          <p:cNvSpPr>
            <a:spLocks noGrp="1"/>
          </p:cNvSpPr>
          <p:nvPr>
            <p:ph type="sldNum" sz="quarter" idx="12"/>
          </p:nvPr>
        </p:nvSpPr>
        <p:spPr/>
        <p:txBody>
          <a:bodyPr/>
          <a:lstStyle>
            <a:lvl1pPr>
              <a:defRPr/>
            </a:lvl1pPr>
          </a:lstStyle>
          <a:p>
            <a:fld id="{962CA2FB-8E0A-450E-816E-043F70FE666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57200" y="6248400"/>
            <a:ext cx="5562600" cy="457200"/>
          </a:xfrm>
        </p:spPr>
        <p:txBody>
          <a:bodyPr/>
          <a:lstStyle>
            <a:lvl1pPr>
              <a:defRPr/>
            </a:lvl1pPr>
          </a:lstStyle>
          <a:p>
            <a:r>
              <a:rPr lang="en-US" smtClean="0"/>
              <a:t>Updated </a:t>
            </a:r>
            <a:endParaRPr lang="en-US" dirty="0"/>
          </a:p>
        </p:txBody>
      </p:sp>
      <p:sp>
        <p:nvSpPr>
          <p:cNvPr id="4" name="Slide Number Placeholder 3"/>
          <p:cNvSpPr>
            <a:spLocks noGrp="1"/>
          </p:cNvSpPr>
          <p:nvPr>
            <p:ph type="sldNum" sz="quarter" idx="12"/>
          </p:nvPr>
        </p:nvSpPr>
        <p:spPr/>
        <p:txBody>
          <a:bodyPr/>
          <a:lstStyle>
            <a:lvl1pPr>
              <a:defRPr/>
            </a:lvl1pPr>
          </a:lstStyle>
          <a:p>
            <a:fld id="{962CA2FB-8E0A-450E-816E-043F70FE666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F0F9"/>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bwMode="auto">
          <a:xfrm>
            <a:off x="0" y="0"/>
            <a:ext cx="9144000" cy="1139825"/>
          </a:xfrm>
          <a:prstGeom prst="rect">
            <a:avLst/>
          </a:prstGeom>
          <a:solidFill>
            <a:srgbClr val="336699"/>
          </a:solidFill>
          <a:ln w="9525">
            <a:noFill/>
            <a:miter lim="800000"/>
            <a:headEnd/>
            <a:tailEnd/>
          </a:ln>
          <a:effectLst/>
        </p:spPr>
        <p:txBody>
          <a:bodyPr vert="horz" wrap="square" lIns="365760" tIns="45720" rIns="365760" bIns="137160" numCol="1" anchor="b" anchorCtr="0" compatLnSpc="1">
            <a:prstTxWarp prst="textNoShape">
              <a:avLst/>
            </a:prstTxWarp>
          </a:bodyPr>
          <a:lstStyle/>
          <a:p>
            <a:pPr lvl="0"/>
            <a:r>
              <a:rPr lang="en-US" altLang="en-US" dirty="0" smtClean="0"/>
              <a:t>Click to edit Master title style</a:t>
            </a:r>
          </a:p>
        </p:txBody>
      </p:sp>
      <p:sp>
        <p:nvSpPr>
          <p:cNvPr id="219139" name="Rectangle 3"/>
          <p:cNvSpPr>
            <a:spLocks noGrp="1" noChangeArrowheads="1"/>
          </p:cNvSpPr>
          <p:nvPr>
            <p:ph type="body" idx="1"/>
          </p:nvPr>
        </p:nvSpPr>
        <p:spPr bwMode="auto">
          <a:xfrm>
            <a:off x="457200" y="1295400"/>
            <a:ext cx="8229600" cy="4835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19141" name="Rectangle 5"/>
          <p:cNvSpPr>
            <a:spLocks noGrp="1" noChangeArrowheads="1"/>
          </p:cNvSpPr>
          <p:nvPr>
            <p:ph type="ftr" sz="quarter" idx="3"/>
          </p:nvPr>
        </p:nvSpPr>
        <p:spPr bwMode="auto">
          <a:xfrm>
            <a:off x="457200" y="6248400"/>
            <a:ext cx="5562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accent2"/>
                </a:solidFill>
                <a:latin typeface="+mj-lt"/>
              </a:defRPr>
            </a:lvl1pPr>
          </a:lstStyle>
          <a:p>
            <a:r>
              <a:rPr lang="en-US" smtClean="0"/>
              <a:t>Updated </a:t>
            </a:r>
            <a:endParaRPr lang="en-US" dirty="0"/>
          </a:p>
        </p:txBody>
      </p:sp>
      <p:sp>
        <p:nvSpPr>
          <p:cNvPr id="21914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50">
                <a:solidFill>
                  <a:schemeClr val="bg2">
                    <a:lumMod val="50000"/>
                  </a:schemeClr>
                </a:solidFill>
                <a:latin typeface="+mj-lt"/>
              </a:defRPr>
            </a:lvl1pPr>
          </a:lstStyle>
          <a:p>
            <a:fld id="{962CA2FB-8E0A-450E-816E-043F70FE6663}" type="slidenum">
              <a:rPr lang="en-US" smtClean="0"/>
              <a:pPr/>
              <a:t>‹#›</a:t>
            </a:fld>
            <a:endParaRPr lang="en-US" dirty="0"/>
          </a:p>
        </p:txBody>
      </p:sp>
      <p:sp>
        <p:nvSpPr>
          <p:cNvPr id="219144" name="Line 8"/>
          <p:cNvSpPr>
            <a:spLocks noChangeShapeType="1"/>
          </p:cNvSpPr>
          <p:nvPr/>
        </p:nvSpPr>
        <p:spPr bwMode="auto">
          <a:xfrm>
            <a:off x="457200" y="6172200"/>
            <a:ext cx="8229600" cy="0"/>
          </a:xfrm>
          <a:prstGeom prst="line">
            <a:avLst/>
          </a:prstGeom>
          <a:noFill/>
          <a:ln w="69850" cap="flat" cmpd="sng" algn="ctr">
            <a:solidFill>
              <a:schemeClr val="accent1"/>
            </a:solidFill>
            <a:prstDash val="solid"/>
            <a:round/>
            <a:headEnd type="none" w="med" len="med"/>
            <a:tailEnd type="none" w="med" len="me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Lst>
  <p:timing>
    <p:tnLst>
      <p:par>
        <p:cTn id="1" dur="indefinite" restart="never" nodeType="tmRoot"/>
      </p:par>
    </p:tnLst>
  </p:timing>
  <p:hf hdr="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2400" b="1">
          <a:solidFill>
            <a:schemeClr val="tx2"/>
          </a:solidFill>
          <a:latin typeface="Garamond" pitchFamily="18" charset="0"/>
        </a:defRPr>
      </a:lvl2pPr>
      <a:lvl3pPr algn="l" rtl="0" eaLnBrk="1" fontAlgn="base" hangingPunct="1">
        <a:spcBef>
          <a:spcPct val="0"/>
        </a:spcBef>
        <a:spcAft>
          <a:spcPct val="0"/>
        </a:spcAft>
        <a:defRPr sz="2400" b="1">
          <a:solidFill>
            <a:schemeClr val="tx2"/>
          </a:solidFill>
          <a:latin typeface="Garamond" pitchFamily="18" charset="0"/>
        </a:defRPr>
      </a:lvl3pPr>
      <a:lvl4pPr algn="l" rtl="0" eaLnBrk="1" fontAlgn="base" hangingPunct="1">
        <a:spcBef>
          <a:spcPct val="0"/>
        </a:spcBef>
        <a:spcAft>
          <a:spcPct val="0"/>
        </a:spcAft>
        <a:defRPr sz="2400" b="1">
          <a:solidFill>
            <a:schemeClr val="tx2"/>
          </a:solidFill>
          <a:latin typeface="Garamond" pitchFamily="18" charset="0"/>
        </a:defRPr>
      </a:lvl4pPr>
      <a:lvl5pPr algn="l" rtl="0" eaLnBrk="1" fontAlgn="base" hangingPunct="1">
        <a:spcBef>
          <a:spcPct val="0"/>
        </a:spcBef>
        <a:spcAft>
          <a:spcPct val="0"/>
        </a:spcAft>
        <a:defRPr sz="2400" b="1">
          <a:solidFill>
            <a:schemeClr val="tx2"/>
          </a:solidFill>
          <a:latin typeface="Garamond" pitchFamily="18" charset="0"/>
        </a:defRPr>
      </a:lvl5pPr>
      <a:lvl6pPr marL="457200" algn="l" rtl="0" eaLnBrk="1" fontAlgn="base" hangingPunct="1">
        <a:spcBef>
          <a:spcPct val="0"/>
        </a:spcBef>
        <a:spcAft>
          <a:spcPct val="0"/>
        </a:spcAft>
        <a:defRPr sz="2400" b="1">
          <a:solidFill>
            <a:schemeClr val="tx2"/>
          </a:solidFill>
          <a:latin typeface="Garamond" pitchFamily="18" charset="0"/>
        </a:defRPr>
      </a:lvl6pPr>
      <a:lvl7pPr marL="914400" algn="l" rtl="0" eaLnBrk="1" fontAlgn="base" hangingPunct="1">
        <a:spcBef>
          <a:spcPct val="0"/>
        </a:spcBef>
        <a:spcAft>
          <a:spcPct val="0"/>
        </a:spcAft>
        <a:defRPr sz="2400" b="1">
          <a:solidFill>
            <a:schemeClr val="tx2"/>
          </a:solidFill>
          <a:latin typeface="Garamond" pitchFamily="18" charset="0"/>
        </a:defRPr>
      </a:lvl7pPr>
      <a:lvl8pPr marL="1371600" algn="l" rtl="0" eaLnBrk="1" fontAlgn="base" hangingPunct="1">
        <a:spcBef>
          <a:spcPct val="0"/>
        </a:spcBef>
        <a:spcAft>
          <a:spcPct val="0"/>
        </a:spcAft>
        <a:defRPr sz="2400" b="1">
          <a:solidFill>
            <a:schemeClr val="tx2"/>
          </a:solidFill>
          <a:latin typeface="Garamond" pitchFamily="18" charset="0"/>
        </a:defRPr>
      </a:lvl8pPr>
      <a:lvl9pPr marL="1828800" algn="l" rtl="0" eaLnBrk="1" fontAlgn="base" hangingPunct="1">
        <a:spcBef>
          <a:spcPct val="0"/>
        </a:spcBef>
        <a:spcAft>
          <a:spcPct val="0"/>
        </a:spcAft>
        <a:defRPr sz="2400" b="1">
          <a:solidFill>
            <a:schemeClr val="tx2"/>
          </a:solidFill>
          <a:latin typeface="Garamond" pitchFamily="18" charset="0"/>
        </a:defRPr>
      </a:lvl9pPr>
    </p:titleStyle>
    <p:bodyStyle>
      <a:lvl1pPr marL="342900" indent="-342900" algn="l" rtl="0" eaLnBrk="1" fontAlgn="base" hangingPunct="1">
        <a:spcBef>
          <a:spcPct val="20000"/>
        </a:spcBef>
        <a:spcAft>
          <a:spcPts val="600"/>
        </a:spcAft>
        <a:buClr>
          <a:schemeClr val="accent2"/>
        </a:buClr>
        <a:buSzPct val="65000"/>
        <a:buFont typeface="Wingdings" pitchFamily="2" charset="2"/>
        <a:buChar char="n"/>
        <a:defRPr sz="2400">
          <a:solidFill>
            <a:schemeClr val="accent2"/>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000">
          <a:solidFill>
            <a:schemeClr val="accent2"/>
          </a:solidFill>
          <a:latin typeface="+mn-lt"/>
        </a:defRPr>
      </a:lvl2pPr>
      <a:lvl3pPr marL="1022350" indent="-350838" algn="l" rtl="0" eaLnBrk="1" fontAlgn="base" hangingPunct="1">
        <a:spcBef>
          <a:spcPct val="20000"/>
        </a:spcBef>
        <a:spcAft>
          <a:spcPct val="0"/>
        </a:spcAft>
        <a:buClr>
          <a:schemeClr val="accent2"/>
        </a:buClr>
        <a:buSzPct val="65000"/>
        <a:buFont typeface="Wingdings" pitchFamily="2" charset="2"/>
        <a:buChar char="n"/>
        <a:defRPr sz="1800">
          <a:solidFill>
            <a:schemeClr val="accent2"/>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1800">
          <a:solidFill>
            <a:schemeClr val="accent2"/>
          </a:solidFill>
          <a:latin typeface="+mn-lt"/>
        </a:defRPr>
      </a:lvl4pPr>
      <a:lvl5pPr marL="1681163" indent="-339725" algn="l" rtl="0" eaLnBrk="1" fontAlgn="base" hangingPunct="1">
        <a:spcBef>
          <a:spcPct val="20000"/>
        </a:spcBef>
        <a:spcAft>
          <a:spcPct val="0"/>
        </a:spcAft>
        <a:buClr>
          <a:schemeClr val="accent2"/>
        </a:buClr>
        <a:buSzPct val="75000"/>
        <a:buFont typeface="Wingdings" pitchFamily="2" charset="2"/>
        <a:buChar char="§"/>
        <a:defRPr sz="1800">
          <a:solidFill>
            <a:schemeClr val="accent2"/>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isbe.net/pea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isbe.net/rul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rowththroughlearningillinois.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vphillip@isbe.net"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hyperlink" Target="http://www.isbe.ne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 name="Straight Connector 9"/>
          <p:cNvCxnSpPr/>
          <p:nvPr/>
        </p:nvCxnSpPr>
        <p:spPr bwMode="auto">
          <a:xfrm>
            <a:off x="990600" y="3429000"/>
            <a:ext cx="7543800" cy="1588"/>
          </a:xfrm>
          <a:prstGeom prst="line">
            <a:avLst/>
          </a:prstGeom>
          <a:solidFill>
            <a:schemeClr val="accent1"/>
          </a:solidFill>
          <a:ln w="28575" cap="flat" cmpd="sng" algn="ctr">
            <a:solidFill>
              <a:srgbClr val="336699"/>
            </a:solidFill>
            <a:prstDash val="solid"/>
            <a:round/>
            <a:headEnd type="none" w="med" len="med"/>
            <a:tailEnd type="none" w="med" len="med"/>
          </a:ln>
          <a:effectLst/>
        </p:spPr>
      </p:cxnSp>
      <p:pic>
        <p:nvPicPr>
          <p:cNvPr id="8" name="Picture 7" descr="illinois.png"/>
          <p:cNvPicPr>
            <a:picLocks noChangeAspect="1"/>
          </p:cNvPicPr>
          <p:nvPr/>
        </p:nvPicPr>
        <p:blipFill>
          <a:blip r:embed="rId4" cstate="print">
            <a:alphaModFix/>
          </a:blip>
          <a:stretch>
            <a:fillRect/>
          </a:stretch>
        </p:blipFill>
        <p:spPr>
          <a:xfrm>
            <a:off x="5029200" y="152400"/>
            <a:ext cx="3688022" cy="6547856"/>
          </a:xfrm>
          <a:prstGeom prst="rect">
            <a:avLst/>
          </a:prstGeom>
        </p:spPr>
      </p:pic>
      <p:sp>
        <p:nvSpPr>
          <p:cNvPr id="2" name="Title 1"/>
          <p:cNvSpPr>
            <a:spLocks noGrp="1"/>
          </p:cNvSpPr>
          <p:nvPr>
            <p:ph type="ctrTitle"/>
          </p:nvPr>
        </p:nvSpPr>
        <p:spPr>
          <a:xfrm>
            <a:off x="609600" y="1524000"/>
            <a:ext cx="7623175" cy="1752600"/>
          </a:xfrm>
          <a:noFill/>
        </p:spPr>
        <p:txBody>
          <a:bodyPr/>
          <a:lstStyle/>
          <a:p>
            <a:pPr algn="l"/>
            <a:r>
              <a:rPr lang="en-US" sz="4400" dirty="0" smtClean="0">
                <a:solidFill>
                  <a:srgbClr val="336699"/>
                </a:solidFill>
              </a:rPr>
              <a:t>Illinois Performance Evaluation Advisory Council Update</a:t>
            </a:r>
            <a:endParaRPr lang="en-US" sz="4400" dirty="0">
              <a:solidFill>
                <a:srgbClr val="336699"/>
              </a:solidFill>
            </a:endParaRPr>
          </a:p>
        </p:txBody>
      </p:sp>
      <p:sp>
        <p:nvSpPr>
          <p:cNvPr id="3" name="Subtitle 2"/>
          <p:cNvSpPr>
            <a:spLocks noGrp="1"/>
          </p:cNvSpPr>
          <p:nvPr>
            <p:ph type="subTitle" idx="1"/>
          </p:nvPr>
        </p:nvSpPr>
        <p:spPr>
          <a:xfrm>
            <a:off x="914400" y="3657600"/>
            <a:ext cx="7620000" cy="1066800"/>
          </a:xfrm>
        </p:spPr>
        <p:txBody>
          <a:bodyPr/>
          <a:lstStyle/>
          <a:p>
            <a:pPr algn="l"/>
            <a:r>
              <a:rPr lang="en-US" sz="2000" dirty="0" smtClean="0"/>
              <a:t>Illinois State Board of Education (ISBE)</a:t>
            </a:r>
          </a:p>
          <a:p>
            <a:pPr algn="l"/>
            <a:r>
              <a:rPr lang="en-US" sz="2000" dirty="0" smtClean="0"/>
              <a:t>Illinois Performance Evaluation Advisory Council (PEAC)</a:t>
            </a:r>
          </a:p>
          <a:p>
            <a:pPr algn="l"/>
            <a:endParaRPr lang="en-US" sz="2000" dirty="0" smtClean="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792162"/>
          </a:xfrm>
        </p:spPr>
        <p:txBody>
          <a:bodyPr>
            <a:normAutofit/>
          </a:bodyPr>
          <a:lstStyle/>
          <a:p>
            <a:r>
              <a:rPr lang="en-US" dirty="0" smtClean="0"/>
              <a:t> Guidance on Decision Making</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1333500"/>
            <a:ext cx="8458200" cy="3619500"/>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57969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PEAC Work on the State Model Teacher Evaluation System</a:t>
            </a:r>
            <a:endParaRPr lang="en-US" dirty="0"/>
          </a:p>
        </p:txBody>
      </p:sp>
      <p:sp>
        <p:nvSpPr>
          <p:cNvPr id="3" name="Content Placeholder 2"/>
          <p:cNvSpPr>
            <a:spLocks noGrp="1"/>
          </p:cNvSpPr>
          <p:nvPr>
            <p:ph idx="1"/>
          </p:nvPr>
        </p:nvSpPr>
        <p:spPr/>
        <p:txBody>
          <a:bodyPr/>
          <a:lstStyle/>
          <a:p>
            <a:pPr marL="114300" lvl="0" indent="0">
              <a:spcBef>
                <a:spcPts val="600"/>
              </a:spcBef>
              <a:buNone/>
            </a:pPr>
            <a:r>
              <a:rPr lang="en-US" dirty="0" smtClean="0"/>
              <a:t>PEAC is working on recommendations to ISBE on the following topics for districts</a:t>
            </a:r>
            <a:r>
              <a:rPr lang="en-US" dirty="0"/>
              <a:t> </a:t>
            </a:r>
            <a:r>
              <a:rPr lang="en-US" dirty="0" smtClean="0"/>
              <a:t>for the model system:</a:t>
            </a:r>
          </a:p>
          <a:p>
            <a:pPr marL="784225" lvl="1">
              <a:spcBef>
                <a:spcPts val="600"/>
              </a:spcBef>
            </a:pPr>
            <a:r>
              <a:rPr lang="en-US" b="1" dirty="0" smtClean="0"/>
              <a:t>Model </a:t>
            </a:r>
            <a:r>
              <a:rPr lang="en-US" b="1" dirty="0"/>
              <a:t>Teacher Evaluation System: Type I Assessments for Student </a:t>
            </a:r>
            <a:r>
              <a:rPr lang="en-US" b="1" dirty="0" smtClean="0"/>
              <a:t>Growth</a:t>
            </a:r>
          </a:p>
          <a:p>
            <a:pPr marL="784225" lvl="1">
              <a:spcBef>
                <a:spcPts val="600"/>
              </a:spcBef>
            </a:pPr>
            <a:endParaRPr lang="en-US" b="1" dirty="0" smtClean="0"/>
          </a:p>
          <a:p>
            <a:pPr marL="784225" lvl="1">
              <a:spcBef>
                <a:spcPts val="600"/>
              </a:spcBef>
            </a:pPr>
            <a:r>
              <a:rPr lang="en-US" b="1" dirty="0"/>
              <a:t>Model System Teacher Evaluation System: Measuring Growth for Type III Assessments using Student Learning Objectives </a:t>
            </a:r>
            <a:endParaRPr lang="en-US" b="1" dirty="0" smtClean="0"/>
          </a:p>
          <a:p>
            <a:pPr marL="784225" lvl="1">
              <a:spcBef>
                <a:spcPts val="600"/>
              </a:spcBef>
            </a:pPr>
            <a:endParaRPr lang="en-US" b="1" dirty="0" smtClean="0"/>
          </a:p>
          <a:p>
            <a:pPr marL="784225" lvl="1">
              <a:spcBef>
                <a:spcPts val="0"/>
              </a:spcBef>
            </a:pPr>
            <a:r>
              <a:rPr lang="en-US" b="1" dirty="0" smtClean="0"/>
              <a:t>ISBE is also working on a project called the LAS == Learning Assessment System that will be rolled out to assist as well</a:t>
            </a:r>
          </a:p>
          <a:p>
            <a:pPr marL="458787" lvl="1" indent="0">
              <a:lnSpc>
                <a:spcPct val="150000"/>
              </a:lnSpc>
              <a:spcBef>
                <a:spcPts val="600"/>
              </a:spcBef>
              <a:buNone/>
            </a:pPr>
            <a:endParaRPr lang="en-US" dirty="0"/>
          </a:p>
          <a:p>
            <a:pPr marL="458787" lvl="1" indent="0">
              <a:lnSpc>
                <a:spcPct val="150000"/>
              </a:lnSpc>
              <a:spcBef>
                <a:spcPts val="600"/>
              </a:spcBef>
              <a:buNone/>
            </a:pPr>
            <a:endParaRPr lang="en-US" dirty="0" smtClean="0"/>
          </a:p>
          <a:p>
            <a:endParaRPr lang="en-US" dirty="0" smtClean="0"/>
          </a:p>
        </p:txBody>
      </p:sp>
      <p:sp>
        <p:nvSpPr>
          <p:cNvPr id="5" name="Date Placeholder 4"/>
          <p:cNvSpPr>
            <a:spLocks noGrp="1"/>
          </p:cNvSpPr>
          <p:nvPr>
            <p:ph type="dt" sz="half" idx="10"/>
          </p:nvPr>
        </p:nvSpPr>
        <p:spPr/>
        <p:txBody>
          <a:bodyPr/>
          <a:lstStyle/>
          <a:p>
            <a:fld id="{EAC5C8B1-6704-46C1-987C-C55B1318EE1A}" type="datetime1">
              <a:rPr lang="en-US" smtClean="0"/>
              <a:pPr/>
              <a:t>7/1/2013</a:t>
            </a:fld>
            <a:endParaRPr lang="en-US" dirty="0"/>
          </a:p>
        </p:txBody>
      </p:sp>
      <p:sp>
        <p:nvSpPr>
          <p:cNvPr id="7" name="Footer Placeholder 6"/>
          <p:cNvSpPr>
            <a:spLocks noGrp="1"/>
          </p:cNvSpPr>
          <p:nvPr>
            <p:ph type="ftr" sz="quarter" idx="11"/>
          </p:nvPr>
        </p:nvSpPr>
        <p:spPr/>
        <p:txBody>
          <a:bodyPr/>
          <a:lstStyle/>
          <a:p>
            <a:r>
              <a:rPr lang="en-US" smtClean="0"/>
              <a:t>Updated </a:t>
            </a:r>
            <a:endParaRPr lang="en-US" dirty="0"/>
          </a:p>
        </p:txBody>
      </p:sp>
      <p:sp>
        <p:nvSpPr>
          <p:cNvPr id="4" name="Slide Number Placeholder 3"/>
          <p:cNvSpPr>
            <a:spLocks noGrp="1"/>
          </p:cNvSpPr>
          <p:nvPr>
            <p:ph type="sldNum" sz="quarter" idx="12"/>
          </p:nvPr>
        </p:nvSpPr>
        <p:spPr/>
        <p:txBody>
          <a:bodyPr/>
          <a:lstStyle/>
          <a:p>
            <a:fld id="{962CA2FB-8E0A-450E-816E-043F70FE6663}" type="slidenum">
              <a:rPr lang="en-US" smtClean="0"/>
              <a:pPr/>
              <a:t>11</a:t>
            </a:fld>
            <a:endParaRPr lang="en-US" dirty="0"/>
          </a:p>
        </p:txBody>
      </p:sp>
    </p:spTree>
    <p:custDataLst>
      <p:tags r:id="rId1"/>
    </p:custDataLst>
    <p:extLst>
      <p:ext uri="{BB962C8B-B14F-4D97-AF65-F5344CB8AC3E}">
        <p14:creationId xmlns:p14="http://schemas.microsoft.com/office/powerpoint/2010/main" val="3502572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Document on Type III </a:t>
            </a:r>
            <a:r>
              <a:rPr lang="en-US" dirty="0" err="1" smtClean="0"/>
              <a:t>Assessements</a:t>
            </a:r>
            <a:r>
              <a:rPr lang="en-US" dirty="0" smtClean="0"/>
              <a:t> and SLO’s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8B55F841-A29A-4D36-BCA8-B96A1351F20C}" type="datetime1">
              <a:rPr lang="en-US" smtClean="0"/>
              <a:pPr/>
              <a:t>7/1/2013</a:t>
            </a:fld>
            <a:endParaRPr lang="en-US" dirty="0"/>
          </a:p>
        </p:txBody>
      </p:sp>
      <p:sp>
        <p:nvSpPr>
          <p:cNvPr id="5" name="Footer Placeholder 4"/>
          <p:cNvSpPr>
            <a:spLocks noGrp="1"/>
          </p:cNvSpPr>
          <p:nvPr>
            <p:ph type="ftr" sz="quarter" idx="11"/>
          </p:nvPr>
        </p:nvSpPr>
        <p:spPr/>
        <p:txBody>
          <a:bodyPr/>
          <a:lstStyle/>
          <a:p>
            <a:r>
              <a:rPr lang="en-US" smtClean="0"/>
              <a:t>Updated </a:t>
            </a:r>
            <a:endParaRPr lang="en-US" dirty="0"/>
          </a:p>
        </p:txBody>
      </p:sp>
      <p:sp>
        <p:nvSpPr>
          <p:cNvPr id="6" name="Slide Number Placeholder 5"/>
          <p:cNvSpPr>
            <a:spLocks noGrp="1"/>
          </p:cNvSpPr>
          <p:nvPr>
            <p:ph type="sldNum" sz="quarter" idx="12"/>
          </p:nvPr>
        </p:nvSpPr>
        <p:spPr/>
        <p:txBody>
          <a:bodyPr/>
          <a:lstStyle/>
          <a:p>
            <a:fld id="{962CA2FB-8E0A-450E-816E-043F70FE6663}" type="slidenum">
              <a:rPr lang="en-US" smtClean="0"/>
              <a:pPr/>
              <a:t>12</a:t>
            </a:fld>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730" y="1295400"/>
            <a:ext cx="8404270" cy="4038600"/>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71101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Summer &amp; Fall 2013</a:t>
            </a:r>
            <a:endParaRPr lang="en-US" dirty="0"/>
          </a:p>
        </p:txBody>
      </p:sp>
      <p:sp>
        <p:nvSpPr>
          <p:cNvPr id="3" name="Content Placeholder 2"/>
          <p:cNvSpPr>
            <a:spLocks noGrp="1"/>
          </p:cNvSpPr>
          <p:nvPr>
            <p:ph idx="1"/>
          </p:nvPr>
        </p:nvSpPr>
        <p:spPr>
          <a:xfrm>
            <a:off x="457200" y="1295400"/>
            <a:ext cx="8229600" cy="4937760"/>
          </a:xfrm>
        </p:spPr>
        <p:txBody>
          <a:bodyPr/>
          <a:lstStyle/>
          <a:p>
            <a:pPr marL="457200">
              <a:spcBef>
                <a:spcPts val="600"/>
              </a:spcBef>
            </a:pPr>
            <a:r>
              <a:rPr lang="en-US" dirty="0" smtClean="0"/>
              <a:t>Guidance on operating guidelines for a student growth model</a:t>
            </a:r>
          </a:p>
          <a:p>
            <a:pPr marL="457200">
              <a:spcBef>
                <a:spcPts val="600"/>
              </a:spcBef>
            </a:pPr>
            <a:r>
              <a:rPr lang="en-US" dirty="0" smtClean="0"/>
              <a:t>Guidance on peer evaluation</a:t>
            </a:r>
          </a:p>
          <a:p>
            <a:pPr marL="1136650" lvl="2">
              <a:spcBef>
                <a:spcPts val="600"/>
              </a:spcBef>
            </a:pPr>
            <a:r>
              <a:rPr lang="en-US" sz="1600" dirty="0" smtClean="0"/>
              <a:t>guidance document is available on the website now</a:t>
            </a:r>
          </a:p>
          <a:p>
            <a:pPr marL="457200">
              <a:spcBef>
                <a:spcPts val="600"/>
              </a:spcBef>
            </a:pPr>
            <a:r>
              <a:rPr lang="en-US" dirty="0" smtClean="0"/>
              <a:t>Guidance for special education, ELL, and early childhood teachers</a:t>
            </a:r>
          </a:p>
          <a:p>
            <a:pPr marL="457200">
              <a:spcBef>
                <a:spcPts val="600"/>
              </a:spcBef>
            </a:pPr>
            <a:r>
              <a:rPr lang="en-US" dirty="0" smtClean="0"/>
              <a:t>Guidance for Type II Assessments, especially grades subjects without a Type I Assessment</a:t>
            </a:r>
          </a:p>
          <a:p>
            <a:pPr marL="457200">
              <a:spcBef>
                <a:spcPts val="600"/>
              </a:spcBef>
            </a:pPr>
            <a:r>
              <a:rPr lang="en-US" dirty="0" smtClean="0"/>
              <a:t>Encourage more teachers and teacher leaders to get involved with the Growth Through Learning Illinois Teacher Evaluation Training.  </a:t>
            </a:r>
          </a:p>
          <a:p>
            <a:pPr marL="457200">
              <a:lnSpc>
                <a:spcPct val="150000"/>
              </a:lnSpc>
              <a:spcBef>
                <a:spcPts val="600"/>
              </a:spcBef>
            </a:pPr>
            <a:endParaRPr lang="en-US" dirty="0" smtClean="0"/>
          </a:p>
          <a:p>
            <a:pPr marL="784225" lvl="1">
              <a:lnSpc>
                <a:spcPct val="150000"/>
              </a:lnSpc>
              <a:spcBef>
                <a:spcPts val="600"/>
              </a:spcBef>
            </a:pPr>
            <a:endParaRPr lang="en-US" dirty="0" smtClean="0"/>
          </a:p>
          <a:p>
            <a:pPr marL="457200">
              <a:lnSpc>
                <a:spcPct val="150000"/>
              </a:lnSpc>
              <a:spcBef>
                <a:spcPts val="600"/>
              </a:spcBef>
            </a:pPr>
            <a:endParaRPr lang="en-US" dirty="0" smtClean="0"/>
          </a:p>
          <a:p>
            <a:pPr marL="457200" lvl="0">
              <a:lnSpc>
                <a:spcPct val="150000"/>
              </a:lnSpc>
              <a:spcBef>
                <a:spcPts val="600"/>
              </a:spcBef>
            </a:pPr>
            <a:endParaRPr lang="en-US" dirty="0" smtClean="0"/>
          </a:p>
          <a:p>
            <a:pPr marL="457200" lvl="0">
              <a:lnSpc>
                <a:spcPct val="150000"/>
              </a:lnSpc>
              <a:spcBef>
                <a:spcPts val="600"/>
              </a:spcBef>
              <a:buNone/>
            </a:pPr>
            <a:endParaRPr lang="en-US" dirty="0" smtClean="0"/>
          </a:p>
          <a:p>
            <a:pPr lvl="0">
              <a:buNone/>
            </a:pPr>
            <a:endParaRPr lang="en-US" dirty="0" smtClean="0"/>
          </a:p>
          <a:p>
            <a:endParaRPr lang="en-US" dirty="0" smtClean="0"/>
          </a:p>
        </p:txBody>
      </p:sp>
      <p:sp>
        <p:nvSpPr>
          <p:cNvPr id="5" name="Date Placeholder 4"/>
          <p:cNvSpPr>
            <a:spLocks noGrp="1"/>
          </p:cNvSpPr>
          <p:nvPr>
            <p:ph type="dt" sz="half" idx="10"/>
          </p:nvPr>
        </p:nvSpPr>
        <p:spPr/>
        <p:txBody>
          <a:bodyPr/>
          <a:lstStyle/>
          <a:p>
            <a:fld id="{500CE89E-9F81-4EBB-B9DD-689DFB723627}" type="datetime1">
              <a:rPr lang="en-US" smtClean="0"/>
              <a:pPr/>
              <a:t>7/1/2013</a:t>
            </a:fld>
            <a:endParaRPr lang="en-US" dirty="0"/>
          </a:p>
        </p:txBody>
      </p:sp>
      <p:sp>
        <p:nvSpPr>
          <p:cNvPr id="7" name="Footer Placeholder 6"/>
          <p:cNvSpPr>
            <a:spLocks noGrp="1"/>
          </p:cNvSpPr>
          <p:nvPr>
            <p:ph type="ftr" sz="quarter" idx="11"/>
          </p:nvPr>
        </p:nvSpPr>
        <p:spPr/>
        <p:txBody>
          <a:bodyPr/>
          <a:lstStyle/>
          <a:p>
            <a:r>
              <a:rPr lang="en-US" smtClean="0"/>
              <a:t>Updated </a:t>
            </a:r>
            <a:endParaRPr lang="en-US" dirty="0"/>
          </a:p>
        </p:txBody>
      </p:sp>
      <p:sp>
        <p:nvSpPr>
          <p:cNvPr id="4" name="Slide Number Placeholder 3"/>
          <p:cNvSpPr>
            <a:spLocks noGrp="1"/>
          </p:cNvSpPr>
          <p:nvPr>
            <p:ph type="sldNum" sz="quarter" idx="12"/>
          </p:nvPr>
        </p:nvSpPr>
        <p:spPr/>
        <p:txBody>
          <a:bodyPr/>
          <a:lstStyle/>
          <a:p>
            <a:fld id="{962CA2FB-8E0A-450E-816E-043F70FE6663}" type="slidenum">
              <a:rPr lang="en-US" smtClean="0"/>
              <a:pPr/>
              <a:t>13</a:t>
            </a:fld>
            <a:endParaRPr lang="en-US" dirty="0"/>
          </a:p>
        </p:txBody>
      </p:sp>
      <p:pic>
        <p:nvPicPr>
          <p:cNvPr id="4099" name="Picture 3" descr="C:\Users\ISBE\AppData\Local\Microsoft\Windows\Temporary Internet Files\Content.IE5\92PLQBE0\MC90023731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2209800"/>
            <a:ext cx="1546634" cy="221809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Assessment </a:t>
            </a:r>
            <a:r>
              <a:rPr lang="en-US" dirty="0" smtClean="0"/>
              <a:t>Support System</a:t>
            </a:r>
            <a:endParaRPr lang="en-US" dirty="0"/>
          </a:p>
        </p:txBody>
      </p:sp>
      <p:sp>
        <p:nvSpPr>
          <p:cNvPr id="3" name="Content Placeholder 2"/>
          <p:cNvSpPr>
            <a:spLocks noGrp="1"/>
          </p:cNvSpPr>
          <p:nvPr>
            <p:ph idx="1"/>
          </p:nvPr>
        </p:nvSpPr>
        <p:spPr/>
        <p:txBody>
          <a:bodyPr/>
          <a:lstStyle/>
          <a:p>
            <a:pPr marL="0" indent="0">
              <a:buNone/>
            </a:pPr>
            <a:r>
              <a:rPr lang="en-US" dirty="0" smtClean="0"/>
              <a:t>Working </a:t>
            </a:r>
            <a:r>
              <a:rPr lang="en-US" dirty="0"/>
              <a:t>toward a balanced assessment system to support students, teachers and administrators in continuous growth.</a:t>
            </a:r>
          </a:p>
          <a:p>
            <a:endParaRPr lang="en-US" dirty="0"/>
          </a:p>
        </p:txBody>
      </p:sp>
      <p:sp>
        <p:nvSpPr>
          <p:cNvPr id="4" name="Date Placeholder 3"/>
          <p:cNvSpPr>
            <a:spLocks noGrp="1"/>
          </p:cNvSpPr>
          <p:nvPr>
            <p:ph type="dt" sz="half" idx="10"/>
          </p:nvPr>
        </p:nvSpPr>
        <p:spPr/>
        <p:txBody>
          <a:bodyPr/>
          <a:lstStyle/>
          <a:p>
            <a:fld id="{8B55F841-A29A-4D36-BCA8-B96A1351F20C}" type="datetime1">
              <a:rPr lang="en-US" smtClean="0"/>
              <a:pPr/>
              <a:t>7/1/2013</a:t>
            </a:fld>
            <a:endParaRPr lang="en-US" dirty="0"/>
          </a:p>
        </p:txBody>
      </p:sp>
      <p:sp>
        <p:nvSpPr>
          <p:cNvPr id="5" name="Footer Placeholder 4"/>
          <p:cNvSpPr>
            <a:spLocks noGrp="1"/>
          </p:cNvSpPr>
          <p:nvPr>
            <p:ph type="ftr" sz="quarter" idx="11"/>
          </p:nvPr>
        </p:nvSpPr>
        <p:spPr/>
        <p:txBody>
          <a:bodyPr/>
          <a:lstStyle/>
          <a:p>
            <a:r>
              <a:rPr lang="en-US" smtClean="0"/>
              <a:t>Updated </a:t>
            </a:r>
            <a:endParaRPr lang="en-US" dirty="0"/>
          </a:p>
        </p:txBody>
      </p:sp>
      <p:sp>
        <p:nvSpPr>
          <p:cNvPr id="6" name="Slide Number Placeholder 5"/>
          <p:cNvSpPr>
            <a:spLocks noGrp="1"/>
          </p:cNvSpPr>
          <p:nvPr>
            <p:ph type="sldNum" sz="quarter" idx="12"/>
          </p:nvPr>
        </p:nvSpPr>
        <p:spPr/>
        <p:txBody>
          <a:bodyPr/>
          <a:lstStyle/>
          <a:p>
            <a:fld id="{962CA2FB-8E0A-450E-816E-043F70FE6663}" type="slidenum">
              <a:rPr lang="en-US" smtClean="0"/>
              <a:pPr/>
              <a:t>14</a:t>
            </a:fld>
            <a:endParaRPr lang="en-US" dirty="0"/>
          </a:p>
        </p:txBody>
      </p:sp>
      <p:pic>
        <p:nvPicPr>
          <p:cNvPr id="1026" name="Picture 2" descr="C:\Users\ISBE\AppData\Local\Microsoft\Windows\Temporary Internet Files\Content.IE5\MRTDTPSV\MP90034169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667000"/>
            <a:ext cx="63246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422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Assessment Support</a:t>
            </a:r>
          </a:p>
        </p:txBody>
      </p:sp>
      <p:sp>
        <p:nvSpPr>
          <p:cNvPr id="3" name="Content Placeholder 2"/>
          <p:cNvSpPr>
            <a:spLocks noGrp="1"/>
          </p:cNvSpPr>
          <p:nvPr>
            <p:ph idx="1"/>
          </p:nvPr>
        </p:nvSpPr>
        <p:spPr/>
        <p:txBody>
          <a:bodyPr/>
          <a:lstStyle/>
          <a:p>
            <a:r>
              <a:rPr lang="en-US" sz="3200" dirty="0"/>
              <a:t>Support standards implementation, improve instruction, and measure student growth for the purpose of teacher and administrator evaluation.</a:t>
            </a:r>
          </a:p>
          <a:p>
            <a:pPr lvl="2"/>
            <a:r>
              <a:rPr lang="en-US" sz="2800" dirty="0"/>
              <a:t>CCSS and Illinois Learning Standards</a:t>
            </a:r>
          </a:p>
          <a:p>
            <a:pPr lvl="2"/>
            <a:r>
              <a:rPr lang="en-US" sz="2800" dirty="0"/>
              <a:t>Assessment Literacy to Improve Instruction </a:t>
            </a:r>
          </a:p>
          <a:p>
            <a:pPr lvl="2"/>
            <a:r>
              <a:rPr lang="en-US" sz="2800" dirty="0"/>
              <a:t>Alignment to Performance Evaluation Reform Act (PERA) and </a:t>
            </a:r>
            <a:r>
              <a:rPr lang="en-US" sz="2800" dirty="0" smtClean="0"/>
              <a:t>PEAC </a:t>
            </a:r>
            <a:r>
              <a:rPr lang="en-US" sz="2800" dirty="0"/>
              <a:t>Recommendations</a:t>
            </a:r>
          </a:p>
          <a:p>
            <a:endParaRPr lang="en-US" dirty="0"/>
          </a:p>
        </p:txBody>
      </p:sp>
      <p:sp>
        <p:nvSpPr>
          <p:cNvPr id="4" name="Date Placeholder 3"/>
          <p:cNvSpPr>
            <a:spLocks noGrp="1"/>
          </p:cNvSpPr>
          <p:nvPr>
            <p:ph type="dt" sz="half" idx="10"/>
          </p:nvPr>
        </p:nvSpPr>
        <p:spPr/>
        <p:txBody>
          <a:bodyPr/>
          <a:lstStyle/>
          <a:p>
            <a:fld id="{8B55F841-A29A-4D36-BCA8-B96A1351F20C}" type="datetime1">
              <a:rPr lang="en-US" smtClean="0"/>
              <a:pPr/>
              <a:t>7/1/2013</a:t>
            </a:fld>
            <a:endParaRPr lang="en-US" dirty="0"/>
          </a:p>
        </p:txBody>
      </p:sp>
      <p:sp>
        <p:nvSpPr>
          <p:cNvPr id="5" name="Footer Placeholder 4"/>
          <p:cNvSpPr>
            <a:spLocks noGrp="1"/>
          </p:cNvSpPr>
          <p:nvPr>
            <p:ph type="ftr" sz="quarter" idx="11"/>
          </p:nvPr>
        </p:nvSpPr>
        <p:spPr/>
        <p:txBody>
          <a:bodyPr/>
          <a:lstStyle/>
          <a:p>
            <a:r>
              <a:rPr lang="en-US" smtClean="0"/>
              <a:t>Updated </a:t>
            </a:r>
            <a:endParaRPr lang="en-US" dirty="0"/>
          </a:p>
        </p:txBody>
      </p:sp>
      <p:sp>
        <p:nvSpPr>
          <p:cNvPr id="6" name="Slide Number Placeholder 5"/>
          <p:cNvSpPr>
            <a:spLocks noGrp="1"/>
          </p:cNvSpPr>
          <p:nvPr>
            <p:ph type="sldNum" sz="quarter" idx="12"/>
          </p:nvPr>
        </p:nvSpPr>
        <p:spPr/>
        <p:txBody>
          <a:bodyPr/>
          <a:lstStyle/>
          <a:p>
            <a:fld id="{962CA2FB-8E0A-450E-816E-043F70FE6663}" type="slidenum">
              <a:rPr lang="en-US" smtClean="0"/>
              <a:pPr/>
              <a:t>15</a:t>
            </a:fld>
            <a:endParaRPr lang="en-US" dirty="0"/>
          </a:p>
        </p:txBody>
      </p:sp>
      <p:pic>
        <p:nvPicPr>
          <p:cNvPr id="5123" name="Picture 3" descr="C:\Users\ISBE\AppData\Local\Microsoft\Windows\Temporary Internet Files\Content.IE5\MRTDTPSV\MP90042656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4876800"/>
            <a:ext cx="13716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880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Framework Development and Training</a:t>
            </a:r>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sz="3400" dirty="0"/>
              <a:t>Guide the selection and development of Type II and Type III assessments aligned to CCSS and Illinois Learning Standards; </a:t>
            </a:r>
          </a:p>
          <a:p>
            <a:r>
              <a:rPr lang="en-US" sz="3400" dirty="0"/>
              <a:t>Align to PERA and the PEAC recommendations for use in measuring student growth in teacher and principal evaluations</a:t>
            </a:r>
            <a:r>
              <a:rPr lang="en-US" sz="3400" dirty="0" smtClean="0"/>
              <a:t>;</a:t>
            </a:r>
            <a:endParaRPr lang="en-US" sz="3400" dirty="0"/>
          </a:p>
          <a:p>
            <a:r>
              <a:rPr lang="en-US" sz="3400" dirty="0"/>
              <a:t>Address appropriate use of selected and/or developed assessments, including for instructional, evaluative, predictive or multiple purposes; </a:t>
            </a:r>
          </a:p>
          <a:p>
            <a:pPr marL="0" indent="0">
              <a:buNone/>
            </a:pPr>
            <a:endParaRPr lang="en-US" dirty="0"/>
          </a:p>
        </p:txBody>
      </p:sp>
      <p:pic>
        <p:nvPicPr>
          <p:cNvPr id="6147" name="Picture 3" descr="C:\Users\ISBE\AppData\Local\Microsoft\Windows\Temporary Internet Files\Content.IE5\K0O7W0UI\MC90043384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133600"/>
            <a:ext cx="1523772" cy="152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065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Framework Development and </a:t>
            </a:r>
            <a:r>
              <a:rPr lang="en-US" dirty="0" smtClean="0"/>
              <a:t>Training continued . . . </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sz="2800" dirty="0" smtClean="0"/>
              <a:t>Evaluate </a:t>
            </a:r>
            <a:r>
              <a:rPr lang="en-US" sz="2800" dirty="0"/>
              <a:t>the technical quality of assessments, including item quality, as well as content </a:t>
            </a:r>
            <a:r>
              <a:rPr lang="en-US" sz="2800" dirty="0" smtClean="0"/>
              <a:t> and </a:t>
            </a:r>
            <a:r>
              <a:rPr lang="en-US" sz="2800" b="1" i="1" dirty="0" smtClean="0"/>
              <a:t>face </a:t>
            </a:r>
            <a:r>
              <a:rPr lang="en-US" sz="2800" dirty="0" smtClean="0"/>
              <a:t>validity;</a:t>
            </a:r>
            <a:endParaRPr lang="en-US" sz="2800" dirty="0"/>
          </a:p>
          <a:p>
            <a:r>
              <a:rPr lang="en-US" sz="2800" dirty="0"/>
              <a:t>Promote effective use of the assessments and results for instructional change; </a:t>
            </a:r>
          </a:p>
          <a:p>
            <a:r>
              <a:rPr lang="en-US" sz="2800" dirty="0"/>
              <a:t>Ensure appropriate methods for assessing English </a:t>
            </a:r>
            <a:r>
              <a:rPr lang="en-US" sz="2800" dirty="0" smtClean="0"/>
              <a:t>language </a:t>
            </a:r>
            <a:r>
              <a:rPr lang="en-US" sz="2800" dirty="0"/>
              <a:t>learners and students with disabilities</a:t>
            </a:r>
            <a:r>
              <a:rPr lang="en-US" sz="2800" dirty="0" smtClean="0"/>
              <a:t>;</a:t>
            </a:r>
            <a:endParaRPr lang="en-US" sz="2800" dirty="0"/>
          </a:p>
          <a:p>
            <a:r>
              <a:rPr lang="en-US" sz="2800" dirty="0"/>
              <a:t>Provide resources for additional learning</a:t>
            </a:r>
          </a:p>
          <a:p>
            <a:pPr marL="0" indent="0">
              <a:buNone/>
            </a:pPr>
            <a:endParaRPr lang="en-US" sz="2800" dirty="0"/>
          </a:p>
        </p:txBody>
      </p:sp>
      <p:pic>
        <p:nvPicPr>
          <p:cNvPr id="7170" name="Picture 2" descr="C:\Users\ISBE\AppData\Local\Microsoft\Windows\Temporary Internet Files\Content.IE5\AM1I8PN9\MC900441308[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457200"/>
            <a:ext cx="27432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065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II and III Assessments</a:t>
            </a:r>
            <a:endParaRPr lang="en-US" dirty="0"/>
          </a:p>
        </p:txBody>
      </p:sp>
      <p:sp>
        <p:nvSpPr>
          <p:cNvPr id="3" name="Content Placeholder 2"/>
          <p:cNvSpPr>
            <a:spLocks noGrp="1"/>
          </p:cNvSpPr>
          <p:nvPr>
            <p:ph idx="1"/>
          </p:nvPr>
        </p:nvSpPr>
        <p:spPr/>
        <p:txBody>
          <a:bodyPr>
            <a:normAutofit/>
          </a:bodyPr>
          <a:lstStyle/>
          <a:p>
            <a:r>
              <a:rPr lang="en-US" dirty="0" smtClean="0"/>
              <a:t>RttT supported efforts will include hands-on development in non-tested grades and subjects utilizing the developed framework and guided by experts and working groups of teachers and administrators in the field</a:t>
            </a:r>
          </a:p>
          <a:p>
            <a:r>
              <a:rPr lang="en-US" dirty="0" smtClean="0"/>
              <a:t>Developed assessments, performance tasks and assessment items will be subject to a trained peer-review process and approved items will be made available in a shared collaborative space</a:t>
            </a:r>
          </a:p>
          <a:p>
            <a:r>
              <a:rPr lang="en-US" dirty="0" smtClean="0"/>
              <a:t>PEAC will also continue work around Type II and III assessments for both the State Model and guidance to districts</a:t>
            </a:r>
            <a:endParaRPr lang="en-US" dirty="0"/>
          </a:p>
        </p:txBody>
      </p:sp>
    </p:spTree>
    <p:extLst>
      <p:ext uri="{BB962C8B-B14F-4D97-AF65-F5344CB8AC3E}">
        <p14:creationId xmlns:p14="http://schemas.microsoft.com/office/powerpoint/2010/main" val="3593145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ISBE Educator Evaluation Communication Efforts</a:t>
            </a:r>
            <a:endParaRPr lang="en-US" dirty="0"/>
          </a:p>
        </p:txBody>
      </p:sp>
      <p:sp>
        <p:nvSpPr>
          <p:cNvPr id="3" name="Content Placeholder 2"/>
          <p:cNvSpPr>
            <a:spLocks noGrp="1"/>
          </p:cNvSpPr>
          <p:nvPr>
            <p:ph idx="1"/>
          </p:nvPr>
        </p:nvSpPr>
        <p:spPr/>
        <p:txBody>
          <a:bodyPr/>
          <a:lstStyle/>
          <a:p>
            <a:r>
              <a:rPr lang="en-US" dirty="0" smtClean="0"/>
              <a:t>Website updates</a:t>
            </a:r>
          </a:p>
          <a:p>
            <a:pPr lvl="1"/>
            <a:r>
              <a:rPr lang="en-US" dirty="0" smtClean="0"/>
              <a:t>Go to </a:t>
            </a:r>
            <a:r>
              <a:rPr lang="en-US" dirty="0" smtClean="0">
                <a:hlinkClick r:id="rId2"/>
              </a:rPr>
              <a:t>www.isbe.net/peac</a:t>
            </a:r>
            <a:r>
              <a:rPr lang="en-US" dirty="0" smtClean="0"/>
              <a:t> for ongoing updates and guidance documents</a:t>
            </a:r>
          </a:p>
          <a:p>
            <a:r>
              <a:rPr lang="en-US" dirty="0" smtClean="0"/>
              <a:t>Statewide presentations</a:t>
            </a:r>
          </a:p>
          <a:p>
            <a:r>
              <a:rPr lang="en-US" dirty="0" smtClean="0"/>
              <a:t>Superintendent’s weekly message</a:t>
            </a:r>
            <a:endParaRPr lang="en-US" dirty="0"/>
          </a:p>
        </p:txBody>
      </p:sp>
      <p:sp>
        <p:nvSpPr>
          <p:cNvPr id="6" name="Date Placeholder 5"/>
          <p:cNvSpPr>
            <a:spLocks noGrp="1"/>
          </p:cNvSpPr>
          <p:nvPr>
            <p:ph type="dt" sz="half" idx="10"/>
          </p:nvPr>
        </p:nvSpPr>
        <p:spPr/>
        <p:txBody>
          <a:bodyPr/>
          <a:lstStyle/>
          <a:p>
            <a:fld id="{2F70479C-B071-4141-A7CF-1046C24CA603}" type="datetime1">
              <a:rPr lang="en-US" smtClean="0"/>
              <a:pPr/>
              <a:t>7/1/2013</a:t>
            </a:fld>
            <a:endParaRPr lang="en-US" dirty="0"/>
          </a:p>
        </p:txBody>
      </p:sp>
      <p:sp>
        <p:nvSpPr>
          <p:cNvPr id="4" name="Footer Placeholder 3"/>
          <p:cNvSpPr>
            <a:spLocks noGrp="1"/>
          </p:cNvSpPr>
          <p:nvPr>
            <p:ph type="ftr" sz="quarter" idx="11"/>
          </p:nvPr>
        </p:nvSpPr>
        <p:spPr/>
        <p:txBody>
          <a:bodyPr/>
          <a:lstStyle/>
          <a:p>
            <a:r>
              <a:rPr lang="en-US" smtClean="0"/>
              <a:t>Updated </a:t>
            </a:r>
            <a:endParaRPr lang="en-US" dirty="0"/>
          </a:p>
        </p:txBody>
      </p:sp>
      <p:sp>
        <p:nvSpPr>
          <p:cNvPr id="5" name="Slide Number Placeholder 4"/>
          <p:cNvSpPr>
            <a:spLocks noGrp="1"/>
          </p:cNvSpPr>
          <p:nvPr>
            <p:ph type="sldNum" sz="quarter" idx="12"/>
          </p:nvPr>
        </p:nvSpPr>
        <p:spPr/>
        <p:txBody>
          <a:bodyPr/>
          <a:lstStyle/>
          <a:p>
            <a:fld id="{962CA2FB-8E0A-450E-816E-043F70FE6663}" type="slidenum">
              <a:rPr lang="en-US" smtClean="0"/>
              <a:pPr/>
              <a:t>19</a:t>
            </a:fld>
            <a:endParaRPr lang="en-US" dirty="0"/>
          </a:p>
        </p:txBody>
      </p:sp>
      <p:pic>
        <p:nvPicPr>
          <p:cNvPr id="7" name="Picture 4" descr="C:\Users\ISBE\AppData\Local\Microsoft\Windows\Temporary Internet Files\Content.IE5\OHC4QU8A\MP90039881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505200"/>
            <a:ext cx="84455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652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Educator Performance Evaluation in Illinois</a:t>
            </a:r>
            <a:endParaRPr lang="en-US" dirty="0"/>
          </a:p>
        </p:txBody>
      </p:sp>
      <p:sp>
        <p:nvSpPr>
          <p:cNvPr id="3" name="Content Placeholder 2"/>
          <p:cNvSpPr>
            <a:spLocks noGrp="1"/>
          </p:cNvSpPr>
          <p:nvPr>
            <p:ph idx="1"/>
          </p:nvPr>
        </p:nvSpPr>
        <p:spPr/>
        <p:txBody>
          <a:bodyPr/>
          <a:lstStyle/>
          <a:p>
            <a:r>
              <a:rPr lang="en-US" sz="3200" dirty="0" smtClean="0"/>
              <a:t>Evaluation </a:t>
            </a:r>
            <a:r>
              <a:rPr lang="en-US" sz="3200" dirty="0"/>
              <a:t>reforms provide statewide consistency while offering local districts the opportunity to create their own evaluation systems that meet state rules</a:t>
            </a:r>
            <a:r>
              <a:rPr lang="en-US" sz="3200" dirty="0" smtClean="0"/>
              <a:t>.</a:t>
            </a:r>
          </a:p>
          <a:p>
            <a:r>
              <a:rPr lang="en-US" sz="3200" dirty="0" smtClean="0"/>
              <a:t>Design is based on the PERA legislation and the Administrative Rules found in Part 50.  Go to </a:t>
            </a:r>
            <a:r>
              <a:rPr lang="en-US" sz="3200" dirty="0" smtClean="0">
                <a:hlinkClick r:id="rId3"/>
              </a:rPr>
              <a:t>www.isbe.net/rules</a:t>
            </a:r>
            <a:endParaRPr lang="en-US" sz="3200" dirty="0" smtClean="0"/>
          </a:p>
          <a:p>
            <a:pPr marL="0" indent="0">
              <a:buNone/>
            </a:pPr>
            <a:endParaRPr lang="en-US" sz="4800" dirty="0" smtClean="0"/>
          </a:p>
          <a:p>
            <a:pPr marL="0" lvl="0" indent="0">
              <a:buNone/>
            </a:pPr>
            <a:endParaRPr lang="en-US" dirty="0"/>
          </a:p>
          <a:p>
            <a:pPr marL="0" indent="0">
              <a:buNone/>
            </a:pPr>
            <a:endParaRPr lang="en-US" dirty="0"/>
          </a:p>
          <a:p>
            <a:endParaRPr lang="en-US" dirty="0"/>
          </a:p>
        </p:txBody>
      </p:sp>
      <p:sp>
        <p:nvSpPr>
          <p:cNvPr id="4" name="Date Placeholder 3"/>
          <p:cNvSpPr>
            <a:spLocks noGrp="1"/>
          </p:cNvSpPr>
          <p:nvPr>
            <p:ph type="dt" sz="half" idx="10"/>
          </p:nvPr>
        </p:nvSpPr>
        <p:spPr/>
        <p:txBody>
          <a:bodyPr/>
          <a:lstStyle/>
          <a:p>
            <a:fld id="{8E2947FC-40D9-47E0-A8BB-19374203A52D}" type="datetime1">
              <a:rPr lang="en-US" smtClean="0"/>
              <a:pPr/>
              <a:t>7/1/2013</a:t>
            </a:fld>
            <a:endParaRPr lang="en-US" dirty="0"/>
          </a:p>
        </p:txBody>
      </p:sp>
      <p:sp>
        <p:nvSpPr>
          <p:cNvPr id="6" name="Footer Placeholder 3"/>
          <p:cNvSpPr>
            <a:spLocks noGrp="1"/>
          </p:cNvSpPr>
          <p:nvPr>
            <p:ph type="ftr" sz="quarter" idx="11"/>
          </p:nvPr>
        </p:nvSpPr>
        <p:spPr/>
        <p:txBody>
          <a:bodyPr/>
          <a:lstStyle/>
          <a:p>
            <a:r>
              <a:rPr lang="en-US" dirty="0" smtClean="0"/>
              <a:t>Updated </a:t>
            </a:r>
            <a:endParaRPr lang="en-US" dirty="0"/>
          </a:p>
        </p:txBody>
      </p:sp>
      <p:sp>
        <p:nvSpPr>
          <p:cNvPr id="5" name="Slide Number Placeholder 4"/>
          <p:cNvSpPr>
            <a:spLocks noGrp="1"/>
          </p:cNvSpPr>
          <p:nvPr>
            <p:ph type="sldNum" sz="quarter" idx="12"/>
          </p:nvPr>
        </p:nvSpPr>
        <p:spPr/>
        <p:txBody>
          <a:bodyPr/>
          <a:lstStyle/>
          <a:p>
            <a:fld id="{962CA2FB-8E0A-450E-816E-043F70FE6663}" type="slidenum">
              <a:rPr lang="en-US" smtClean="0"/>
              <a:pPr/>
              <a:t>2</a:t>
            </a:fld>
            <a:endParaRPr lang="en-US" dirty="0"/>
          </a:p>
        </p:txBody>
      </p:sp>
      <p:pic>
        <p:nvPicPr>
          <p:cNvPr id="92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5078308"/>
            <a:ext cx="518160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324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Evaluation Training</a:t>
            </a:r>
            <a:endParaRPr lang="en-US" dirty="0"/>
          </a:p>
        </p:txBody>
      </p:sp>
      <p:sp>
        <p:nvSpPr>
          <p:cNvPr id="3" name="Content Placeholder 2"/>
          <p:cNvSpPr>
            <a:spLocks noGrp="1"/>
          </p:cNvSpPr>
          <p:nvPr>
            <p:ph idx="1"/>
          </p:nvPr>
        </p:nvSpPr>
        <p:spPr/>
        <p:txBody>
          <a:bodyPr/>
          <a:lstStyle/>
          <a:p>
            <a:pPr>
              <a:buNone/>
            </a:pPr>
            <a:r>
              <a:rPr lang="en-US" dirty="0" smtClean="0"/>
              <a:t>Contact your local Regional Office of Education if you would like to register for the Growth Through Learning Illinois Training.  Funds are limited, but the ROE can take your request and notify you if funds have been allocated to pay for your training.  Otherwise you can go to </a:t>
            </a:r>
            <a:r>
              <a:rPr lang="en-US" dirty="0" smtClean="0">
                <a:hlinkClick r:id="rId2"/>
              </a:rPr>
              <a:t>www.growththroughlearningillinois.org</a:t>
            </a:r>
            <a:r>
              <a:rPr lang="en-US" dirty="0" smtClean="0"/>
              <a:t> to register and pay with a credit card.  The fee is $650.    </a:t>
            </a:r>
            <a:endParaRPr lang="en-US" dirty="0"/>
          </a:p>
        </p:txBody>
      </p:sp>
      <p:sp>
        <p:nvSpPr>
          <p:cNvPr id="4" name="Date Placeholder 3"/>
          <p:cNvSpPr>
            <a:spLocks noGrp="1"/>
          </p:cNvSpPr>
          <p:nvPr>
            <p:ph type="dt" sz="half" idx="10"/>
          </p:nvPr>
        </p:nvSpPr>
        <p:spPr/>
        <p:txBody>
          <a:bodyPr/>
          <a:lstStyle/>
          <a:p>
            <a:fld id="{8B55F841-A29A-4D36-BCA8-B96A1351F20C}" type="datetime1">
              <a:rPr lang="en-US" smtClean="0"/>
              <a:pPr/>
              <a:t>7/1/2013</a:t>
            </a:fld>
            <a:endParaRPr lang="en-US" dirty="0"/>
          </a:p>
        </p:txBody>
      </p:sp>
      <p:sp>
        <p:nvSpPr>
          <p:cNvPr id="5" name="Footer Placeholder 4"/>
          <p:cNvSpPr>
            <a:spLocks noGrp="1"/>
          </p:cNvSpPr>
          <p:nvPr>
            <p:ph type="ftr" sz="quarter" idx="11"/>
          </p:nvPr>
        </p:nvSpPr>
        <p:spPr/>
        <p:txBody>
          <a:bodyPr/>
          <a:lstStyle/>
          <a:p>
            <a:r>
              <a:rPr lang="en-US" smtClean="0"/>
              <a:t>Updated </a:t>
            </a:r>
            <a:endParaRPr lang="en-US" dirty="0"/>
          </a:p>
        </p:txBody>
      </p:sp>
      <p:sp>
        <p:nvSpPr>
          <p:cNvPr id="6" name="Slide Number Placeholder 5"/>
          <p:cNvSpPr>
            <a:spLocks noGrp="1"/>
          </p:cNvSpPr>
          <p:nvPr>
            <p:ph type="sldNum" sz="quarter" idx="12"/>
          </p:nvPr>
        </p:nvSpPr>
        <p:spPr/>
        <p:txBody>
          <a:bodyPr/>
          <a:lstStyle/>
          <a:p>
            <a:fld id="{962CA2FB-8E0A-450E-816E-043F70FE6663}" type="slidenum">
              <a:rPr lang="en-US" smtClean="0"/>
              <a:pPr/>
              <a:t>20</a:t>
            </a:fld>
            <a:endParaRPr lang="en-US" dirty="0"/>
          </a:p>
        </p:txBody>
      </p:sp>
      <p:pic>
        <p:nvPicPr>
          <p:cNvPr id="12291" name="Picture 3" descr="C:\Users\ISBE\AppData\Local\Microsoft\Windows\Temporary Internet Files\Content.IE5\L901WHCO\MP90040895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886200"/>
            <a:ext cx="7467599" cy="2077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115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Preparation and Evaluation</a:t>
            </a:r>
            <a:endParaRPr lang="en-US" sz="5400" dirty="0"/>
          </a:p>
        </p:txBody>
      </p:sp>
      <p:sp>
        <p:nvSpPr>
          <p:cNvPr id="3" name="Subtitle 2"/>
          <p:cNvSpPr>
            <a:spLocks noGrp="1"/>
          </p:cNvSpPr>
          <p:nvPr>
            <p:ph type="subTitle" idx="1"/>
          </p:nvPr>
        </p:nvSpPr>
        <p:spPr/>
        <p:txBody>
          <a:bodyPr/>
          <a:lstStyle/>
          <a:p>
            <a:r>
              <a:rPr lang="en-US" sz="5400" dirty="0" smtClean="0"/>
              <a:t>Vicki Phillips</a:t>
            </a:r>
          </a:p>
          <a:p>
            <a:r>
              <a:rPr lang="en-US" sz="5400" dirty="0" smtClean="0">
                <a:hlinkClick r:id="rId2"/>
              </a:rPr>
              <a:t>vphillip@isbe.net</a:t>
            </a:r>
            <a:endParaRPr lang="en-US" sz="5400" dirty="0" smtClean="0"/>
          </a:p>
          <a:p>
            <a:endParaRPr lang="en-US" dirty="0"/>
          </a:p>
        </p:txBody>
      </p:sp>
    </p:spTree>
    <p:extLst>
      <p:ext uri="{BB962C8B-B14F-4D97-AF65-F5344CB8AC3E}">
        <p14:creationId xmlns:p14="http://schemas.microsoft.com/office/powerpoint/2010/main" val="1235041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t/>
            </a:r>
            <a:br>
              <a:rPr lang="en-US" dirty="0"/>
            </a:br>
            <a:r>
              <a:rPr lang="en-US" dirty="0" smtClean="0"/>
              <a:t>Educator Performance Evaluation in IL—Built on Collaboration</a:t>
            </a:r>
            <a:endParaRPr lang="en-US" dirty="0"/>
          </a:p>
        </p:txBody>
      </p:sp>
      <p:pic>
        <p:nvPicPr>
          <p:cNvPr id="8" name="Picture 2" descr="C:\Users\ISBE\AppData\Local\Microsoft\Windows\Temporary Internet Files\Content.IE5\MRTDTPSV\MP900285124[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447800"/>
            <a:ext cx="3657600" cy="4522726"/>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8B55F841-A29A-4D36-BCA8-B96A1351F20C}" type="datetime1">
              <a:rPr lang="en-US" smtClean="0"/>
              <a:pPr/>
              <a:t>7/1/2013</a:t>
            </a:fld>
            <a:endParaRPr lang="en-US" dirty="0"/>
          </a:p>
        </p:txBody>
      </p:sp>
      <p:sp>
        <p:nvSpPr>
          <p:cNvPr id="5" name="Footer Placeholder 4"/>
          <p:cNvSpPr>
            <a:spLocks noGrp="1"/>
          </p:cNvSpPr>
          <p:nvPr>
            <p:ph type="ftr" sz="quarter" idx="11"/>
          </p:nvPr>
        </p:nvSpPr>
        <p:spPr/>
        <p:txBody>
          <a:bodyPr/>
          <a:lstStyle/>
          <a:p>
            <a:r>
              <a:rPr lang="en-US" smtClean="0"/>
              <a:t>Updated </a:t>
            </a:r>
            <a:endParaRPr lang="en-US" dirty="0"/>
          </a:p>
        </p:txBody>
      </p:sp>
      <p:sp>
        <p:nvSpPr>
          <p:cNvPr id="6" name="Slide Number Placeholder 5"/>
          <p:cNvSpPr>
            <a:spLocks noGrp="1"/>
          </p:cNvSpPr>
          <p:nvPr>
            <p:ph type="sldNum" sz="quarter" idx="12"/>
          </p:nvPr>
        </p:nvSpPr>
        <p:spPr/>
        <p:txBody>
          <a:bodyPr/>
          <a:lstStyle/>
          <a:p>
            <a:fld id="{962CA2FB-8E0A-450E-816E-043F70FE6663}" type="slidenum">
              <a:rPr lang="en-US" smtClean="0"/>
              <a:pPr/>
              <a:t>3</a:t>
            </a:fld>
            <a:endParaRPr lang="en-US" dirty="0"/>
          </a:p>
        </p:txBody>
      </p:sp>
      <p:sp>
        <p:nvSpPr>
          <p:cNvPr id="9" name="Rectangle 8"/>
          <p:cNvSpPr/>
          <p:nvPr/>
        </p:nvSpPr>
        <p:spPr>
          <a:xfrm>
            <a:off x="304800" y="1295400"/>
            <a:ext cx="4572000" cy="4675126"/>
          </a:xfrm>
          <a:prstGeom prst="rect">
            <a:avLst/>
          </a:prstGeom>
        </p:spPr>
        <p:txBody>
          <a:bodyPr>
            <a:spAutoFit/>
          </a:bodyPr>
          <a:lstStyle/>
          <a:p>
            <a:pPr marL="342900" lvl="0" indent="-342900" fontAlgn="base">
              <a:spcBef>
                <a:spcPct val="20000"/>
              </a:spcBef>
              <a:spcAft>
                <a:spcPts val="600"/>
              </a:spcAft>
              <a:buClr>
                <a:srgbClr val="324966"/>
              </a:buClr>
              <a:buSzPct val="65000"/>
              <a:buFont typeface="Wingdings" pitchFamily="2" charset="2"/>
              <a:buChar char="n"/>
            </a:pPr>
            <a:r>
              <a:rPr lang="en-US" sz="2400" kern="0" dirty="0">
                <a:solidFill>
                  <a:srgbClr val="324966"/>
                </a:solidFill>
              </a:rPr>
              <a:t>Teacher Evaluation based on the evaluation of teacher practice and student growth with % of each depending on either the agreement between union and district or use of the state model. </a:t>
            </a:r>
          </a:p>
          <a:p>
            <a:pPr marL="342900" lvl="0" indent="-342900" fontAlgn="base">
              <a:spcBef>
                <a:spcPct val="20000"/>
              </a:spcBef>
              <a:spcAft>
                <a:spcPts val="600"/>
              </a:spcAft>
              <a:buClr>
                <a:srgbClr val="324966"/>
              </a:buClr>
              <a:buSzPct val="65000"/>
              <a:buFont typeface="Wingdings" pitchFamily="2" charset="2"/>
              <a:buChar char="n"/>
            </a:pPr>
            <a:r>
              <a:rPr lang="en-US" sz="2400" kern="0" dirty="0">
                <a:solidFill>
                  <a:srgbClr val="324966"/>
                </a:solidFill>
              </a:rPr>
              <a:t>The Performance Evaluation Advisory Council (PEAC) is the group assigned the responsibility to advise ISBE on implementation.</a:t>
            </a:r>
          </a:p>
        </p:txBody>
      </p:sp>
    </p:spTree>
    <p:extLst>
      <p:ext uri="{BB962C8B-B14F-4D97-AF65-F5344CB8AC3E}">
        <p14:creationId xmlns:p14="http://schemas.microsoft.com/office/powerpoint/2010/main" val="1630044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Updated </a:t>
            </a:r>
            <a:endParaRPr lang="en-US" dirty="0"/>
          </a:p>
        </p:txBody>
      </p:sp>
      <p:sp>
        <p:nvSpPr>
          <p:cNvPr id="3" name="Slide Number Placeholder 2"/>
          <p:cNvSpPr>
            <a:spLocks noGrp="1"/>
          </p:cNvSpPr>
          <p:nvPr>
            <p:ph type="sldNum" sz="quarter" idx="12"/>
          </p:nvPr>
        </p:nvSpPr>
        <p:spPr/>
        <p:txBody>
          <a:bodyPr/>
          <a:lstStyle/>
          <a:p>
            <a:fld id="{962CA2FB-8E0A-450E-816E-043F70FE6663}" type="slidenum">
              <a:rPr lang="en-US" smtClean="0"/>
              <a:pPr/>
              <a:t>4</a:t>
            </a:fld>
            <a:endParaRPr lang="en-US" dirty="0"/>
          </a:p>
        </p:txBody>
      </p:sp>
      <p:pic>
        <p:nvPicPr>
          <p:cNvPr id="1433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00025" y="517525"/>
            <a:ext cx="8742363" cy="523081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500463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PEAC Work-To-Date</a:t>
            </a:r>
            <a:endParaRPr lang="en-US" dirty="0"/>
          </a:p>
        </p:txBody>
      </p:sp>
      <p:sp>
        <p:nvSpPr>
          <p:cNvPr id="3" name="Content Placeholder 2"/>
          <p:cNvSpPr>
            <a:spLocks noGrp="1"/>
          </p:cNvSpPr>
          <p:nvPr>
            <p:ph idx="1"/>
          </p:nvPr>
        </p:nvSpPr>
        <p:spPr/>
        <p:txBody>
          <a:bodyPr/>
          <a:lstStyle/>
          <a:p>
            <a:r>
              <a:rPr lang="en-US" dirty="0" smtClean="0"/>
              <a:t>Made recommendations for Part 50 of Administrative Rules (</a:t>
            </a:r>
            <a:r>
              <a:rPr lang="en-US" dirty="0" smtClean="0">
                <a:hlinkClick r:id="rId2"/>
              </a:rPr>
              <a:t>www.isbe.net</a:t>
            </a:r>
            <a:r>
              <a:rPr lang="en-US" dirty="0" smtClean="0"/>
              <a:t>) for districts to be able to implement the PERA legislation including:</a:t>
            </a:r>
          </a:p>
          <a:p>
            <a:pPr lvl="1"/>
            <a:r>
              <a:rPr lang="en-US" dirty="0" smtClean="0"/>
              <a:t>Recommendation of the Danielson Framework for Teaching for the measurement of teacher practice</a:t>
            </a:r>
          </a:p>
          <a:p>
            <a:pPr lvl="1"/>
            <a:r>
              <a:rPr lang="en-US" dirty="0" smtClean="0"/>
              <a:t>Designed the Type I, Type II, and Type III Assessment framework for the implementation of student growth within the evaluations of teachers and principals</a:t>
            </a:r>
          </a:p>
          <a:p>
            <a:r>
              <a:rPr lang="en-US" dirty="0" smtClean="0"/>
              <a:t>Developed a state model for principal evaluation</a:t>
            </a:r>
          </a:p>
          <a:p>
            <a:r>
              <a:rPr lang="en-US" dirty="0" smtClean="0"/>
              <a:t>Supported training of evaluators statewide</a:t>
            </a:r>
          </a:p>
          <a:p>
            <a:r>
              <a:rPr lang="en-US" dirty="0" smtClean="0"/>
              <a:t>Provides ongoing guidance through online resources</a:t>
            </a:r>
            <a:endParaRPr lang="en-US" dirty="0"/>
          </a:p>
        </p:txBody>
      </p:sp>
      <p:sp>
        <p:nvSpPr>
          <p:cNvPr id="6" name="Date Placeholder 5"/>
          <p:cNvSpPr>
            <a:spLocks noGrp="1"/>
          </p:cNvSpPr>
          <p:nvPr>
            <p:ph type="dt" sz="half" idx="10"/>
          </p:nvPr>
        </p:nvSpPr>
        <p:spPr/>
        <p:txBody>
          <a:bodyPr/>
          <a:lstStyle/>
          <a:p>
            <a:fld id="{79EDB7BD-CD88-4784-B15E-04C7E2604B2F}" type="datetime1">
              <a:rPr lang="en-US" smtClean="0"/>
              <a:pPr/>
              <a:t>7/1/2013</a:t>
            </a:fld>
            <a:endParaRPr lang="en-US" dirty="0"/>
          </a:p>
        </p:txBody>
      </p:sp>
      <p:sp>
        <p:nvSpPr>
          <p:cNvPr id="4" name="Footer Placeholder 3"/>
          <p:cNvSpPr>
            <a:spLocks noGrp="1"/>
          </p:cNvSpPr>
          <p:nvPr>
            <p:ph type="ftr" sz="quarter" idx="11"/>
          </p:nvPr>
        </p:nvSpPr>
        <p:spPr/>
        <p:txBody>
          <a:bodyPr/>
          <a:lstStyle/>
          <a:p>
            <a:r>
              <a:rPr lang="en-US" smtClean="0"/>
              <a:t>Updated </a:t>
            </a:r>
            <a:endParaRPr lang="en-US" dirty="0"/>
          </a:p>
        </p:txBody>
      </p:sp>
      <p:sp>
        <p:nvSpPr>
          <p:cNvPr id="5" name="Slide Number Placeholder 4"/>
          <p:cNvSpPr>
            <a:spLocks noGrp="1"/>
          </p:cNvSpPr>
          <p:nvPr>
            <p:ph type="sldNum" sz="quarter" idx="12"/>
          </p:nvPr>
        </p:nvSpPr>
        <p:spPr/>
        <p:txBody>
          <a:bodyPr/>
          <a:lstStyle/>
          <a:p>
            <a:fld id="{962CA2FB-8E0A-450E-816E-043F70FE6663}"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PEAC Discussion Topics</a:t>
            </a:r>
            <a:endParaRPr lang="en-US" dirty="0"/>
          </a:p>
        </p:txBody>
      </p:sp>
      <p:sp>
        <p:nvSpPr>
          <p:cNvPr id="3" name="Content Placeholder 2"/>
          <p:cNvSpPr>
            <a:spLocks noGrp="1"/>
          </p:cNvSpPr>
          <p:nvPr>
            <p:ph idx="1"/>
          </p:nvPr>
        </p:nvSpPr>
        <p:spPr/>
        <p:txBody>
          <a:bodyPr/>
          <a:lstStyle/>
          <a:p>
            <a:pPr marL="457200">
              <a:lnSpc>
                <a:spcPct val="150000"/>
              </a:lnSpc>
              <a:spcBef>
                <a:spcPts val="600"/>
              </a:spcBef>
            </a:pPr>
            <a:r>
              <a:rPr lang="en-US" dirty="0" smtClean="0"/>
              <a:t>Other Ongoing Discussion Topics</a:t>
            </a:r>
          </a:p>
          <a:p>
            <a:pPr marL="784225" lvl="1">
              <a:spcBef>
                <a:spcPts val="600"/>
              </a:spcBef>
            </a:pPr>
            <a:r>
              <a:rPr lang="en-US" b="1" dirty="0" smtClean="0"/>
              <a:t>Details of the measurement of student growth especially surrounding Type I Assessments</a:t>
            </a:r>
          </a:p>
          <a:p>
            <a:pPr marL="784225" lvl="1">
              <a:lnSpc>
                <a:spcPct val="150000"/>
              </a:lnSpc>
              <a:spcBef>
                <a:spcPts val="600"/>
              </a:spcBef>
            </a:pPr>
            <a:r>
              <a:rPr lang="en-US" b="1" dirty="0" smtClean="0"/>
              <a:t>Evaluator training</a:t>
            </a:r>
          </a:p>
          <a:p>
            <a:pPr marL="784225" lvl="1">
              <a:lnSpc>
                <a:spcPct val="150000"/>
              </a:lnSpc>
              <a:spcBef>
                <a:spcPts val="600"/>
              </a:spcBef>
            </a:pPr>
            <a:r>
              <a:rPr lang="en-US" b="1" dirty="0" smtClean="0"/>
              <a:t>Recalibration of evaluators</a:t>
            </a:r>
          </a:p>
          <a:p>
            <a:pPr marL="784225" lvl="1">
              <a:lnSpc>
                <a:spcPct val="150000"/>
              </a:lnSpc>
              <a:spcBef>
                <a:spcPts val="600"/>
              </a:spcBef>
            </a:pPr>
            <a:r>
              <a:rPr lang="en-US" b="1" dirty="0" smtClean="0"/>
              <a:t>Peer evaluation</a:t>
            </a:r>
          </a:p>
          <a:p>
            <a:pPr marL="784225" lvl="1">
              <a:lnSpc>
                <a:spcPct val="150000"/>
              </a:lnSpc>
              <a:spcBef>
                <a:spcPts val="600"/>
              </a:spcBef>
            </a:pPr>
            <a:r>
              <a:rPr lang="en-US" b="1" dirty="0" smtClean="0"/>
              <a:t>Evaluation of Special Education Teachers </a:t>
            </a:r>
          </a:p>
          <a:p>
            <a:pPr marL="784225" lvl="1">
              <a:lnSpc>
                <a:spcPct val="150000"/>
              </a:lnSpc>
              <a:spcBef>
                <a:spcPts val="600"/>
              </a:spcBef>
            </a:pPr>
            <a:r>
              <a:rPr lang="en-US" b="1" dirty="0" smtClean="0"/>
              <a:t>Assessment Literacy</a:t>
            </a:r>
          </a:p>
          <a:p>
            <a:pPr marL="457200">
              <a:lnSpc>
                <a:spcPct val="150000"/>
              </a:lnSpc>
              <a:spcBef>
                <a:spcPts val="600"/>
              </a:spcBef>
            </a:pPr>
            <a:endParaRPr lang="en-US" dirty="0" smtClean="0"/>
          </a:p>
          <a:p>
            <a:pPr marL="457200">
              <a:lnSpc>
                <a:spcPct val="150000"/>
              </a:lnSpc>
              <a:spcBef>
                <a:spcPts val="600"/>
              </a:spcBef>
            </a:pPr>
            <a:endParaRPr lang="en-US" dirty="0" smtClean="0"/>
          </a:p>
          <a:p>
            <a:pPr marL="457200" lvl="0">
              <a:lnSpc>
                <a:spcPct val="150000"/>
              </a:lnSpc>
              <a:spcBef>
                <a:spcPts val="600"/>
              </a:spcBef>
            </a:pPr>
            <a:endParaRPr lang="en-US" dirty="0" smtClean="0"/>
          </a:p>
          <a:p>
            <a:pPr marL="457200" lvl="0">
              <a:lnSpc>
                <a:spcPct val="150000"/>
              </a:lnSpc>
              <a:spcBef>
                <a:spcPts val="600"/>
              </a:spcBef>
              <a:buNone/>
            </a:pPr>
            <a:endParaRPr lang="en-US" dirty="0" smtClean="0"/>
          </a:p>
          <a:p>
            <a:pPr lvl="0">
              <a:buNone/>
            </a:pPr>
            <a:endParaRPr lang="en-US" dirty="0" smtClean="0"/>
          </a:p>
          <a:p>
            <a:endParaRPr lang="en-US" dirty="0" smtClean="0"/>
          </a:p>
        </p:txBody>
      </p:sp>
      <p:sp>
        <p:nvSpPr>
          <p:cNvPr id="5" name="Date Placeholder 4"/>
          <p:cNvSpPr>
            <a:spLocks noGrp="1"/>
          </p:cNvSpPr>
          <p:nvPr>
            <p:ph type="dt" sz="half" idx="10"/>
          </p:nvPr>
        </p:nvSpPr>
        <p:spPr/>
        <p:txBody>
          <a:bodyPr/>
          <a:lstStyle/>
          <a:p>
            <a:fld id="{84E12437-413E-4F89-A3F4-26F0865015F9}" type="datetime1">
              <a:rPr lang="en-US" smtClean="0"/>
              <a:pPr/>
              <a:t>7/1/2013</a:t>
            </a:fld>
            <a:endParaRPr lang="en-US" dirty="0"/>
          </a:p>
        </p:txBody>
      </p:sp>
      <p:sp>
        <p:nvSpPr>
          <p:cNvPr id="7" name="Footer Placeholder 6"/>
          <p:cNvSpPr>
            <a:spLocks noGrp="1"/>
          </p:cNvSpPr>
          <p:nvPr>
            <p:ph type="ftr" sz="quarter" idx="11"/>
          </p:nvPr>
        </p:nvSpPr>
        <p:spPr/>
        <p:txBody>
          <a:bodyPr/>
          <a:lstStyle/>
          <a:p>
            <a:r>
              <a:rPr lang="en-US" smtClean="0"/>
              <a:t>Updated </a:t>
            </a:r>
            <a:endParaRPr lang="en-US" dirty="0"/>
          </a:p>
        </p:txBody>
      </p:sp>
      <p:sp>
        <p:nvSpPr>
          <p:cNvPr id="4" name="Slide Number Placeholder 3"/>
          <p:cNvSpPr>
            <a:spLocks noGrp="1"/>
          </p:cNvSpPr>
          <p:nvPr>
            <p:ph type="sldNum" sz="quarter" idx="12"/>
          </p:nvPr>
        </p:nvSpPr>
        <p:spPr/>
        <p:txBody>
          <a:bodyPr/>
          <a:lstStyle/>
          <a:p>
            <a:fld id="{962CA2FB-8E0A-450E-816E-043F70FE6663}" type="slidenum">
              <a:rPr lang="en-US" smtClean="0"/>
              <a:pPr/>
              <a:t>6</a:t>
            </a:fld>
            <a:endParaRPr lang="en-US" dirty="0"/>
          </a:p>
        </p:txBody>
      </p:sp>
      <p:pic>
        <p:nvPicPr>
          <p:cNvPr id="8" name="Picture 2" descr="C:\Users\ISBE\AppData\Local\Microsoft\Windows\Temporary Internet Files\Content.IE5\S7687CZ2\MC90044632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2438400"/>
            <a:ext cx="2514600" cy="3505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p Arrow 8"/>
          <p:cNvSpPr/>
          <p:nvPr/>
        </p:nvSpPr>
        <p:spPr bwMode="auto">
          <a:xfrm>
            <a:off x="4953000" y="4724400"/>
            <a:ext cx="560832" cy="978408"/>
          </a:xfrm>
          <a:prstGeom prst="upArrow">
            <a:avLst/>
          </a:prstGeom>
          <a:solidFill>
            <a:schemeClr val="bg2">
              <a:lumMod val="90000"/>
            </a:schemeClr>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 name="Title 1"/>
          <p:cNvSpPr>
            <a:spLocks noGrp="1"/>
          </p:cNvSpPr>
          <p:nvPr>
            <p:ph type="title"/>
          </p:nvPr>
        </p:nvSpPr>
        <p:spPr/>
        <p:txBody>
          <a:bodyPr/>
          <a:lstStyle/>
          <a:p>
            <a:r>
              <a:rPr lang="en-US" dirty="0" smtClean="0"/>
              <a:t>General Notes about Implementation</a:t>
            </a:r>
            <a:endParaRPr lang="en-US" dirty="0"/>
          </a:p>
        </p:txBody>
      </p:sp>
      <p:sp>
        <p:nvSpPr>
          <p:cNvPr id="3" name="Content Placeholder 2"/>
          <p:cNvSpPr>
            <a:spLocks noGrp="1"/>
          </p:cNvSpPr>
          <p:nvPr>
            <p:ph idx="1"/>
          </p:nvPr>
        </p:nvSpPr>
        <p:spPr/>
        <p:txBody>
          <a:bodyPr/>
          <a:lstStyle/>
          <a:p>
            <a:r>
              <a:rPr lang="en-US" dirty="0" smtClean="0"/>
              <a:t>Evaluation of Teacher Practice—rules state must be aligned to IPTS</a:t>
            </a:r>
          </a:p>
          <a:p>
            <a:r>
              <a:rPr lang="en-US" dirty="0" smtClean="0"/>
              <a:t>PEAC recommends the use of Danielson’s Framework for Teacher which is directly aligned to </a:t>
            </a:r>
            <a:r>
              <a:rPr lang="en-US" dirty="0" err="1" smtClean="0"/>
              <a:t>edTPA</a:t>
            </a:r>
            <a:endParaRPr lang="en-US" dirty="0" smtClean="0"/>
          </a:p>
          <a:p>
            <a:endParaRPr lang="en-US" dirty="0" smtClean="0"/>
          </a:p>
          <a:p>
            <a:r>
              <a:rPr lang="en-US" dirty="0" smtClean="0"/>
              <a:t>Use of Student Growth requires knowledge of assessment to show students are progressing—most effective when using assessments from the classroom </a:t>
            </a:r>
            <a:r>
              <a:rPr lang="en-US" b="1" i="1" u="sng" dirty="0" smtClean="0"/>
              <a:t>other than Type I</a:t>
            </a:r>
          </a:p>
          <a:p>
            <a:pPr>
              <a:buNone/>
            </a:pPr>
            <a:endParaRPr lang="en-US" dirty="0" smtClean="0"/>
          </a:p>
        </p:txBody>
      </p:sp>
      <p:sp>
        <p:nvSpPr>
          <p:cNvPr id="4" name="Date Placeholder 3"/>
          <p:cNvSpPr>
            <a:spLocks noGrp="1"/>
          </p:cNvSpPr>
          <p:nvPr>
            <p:ph type="dt" sz="half" idx="10"/>
          </p:nvPr>
        </p:nvSpPr>
        <p:spPr/>
        <p:txBody>
          <a:bodyPr/>
          <a:lstStyle/>
          <a:p>
            <a:fld id="{8B55F841-A29A-4D36-BCA8-B96A1351F20C}" type="datetime1">
              <a:rPr lang="en-US" smtClean="0"/>
              <a:pPr/>
              <a:t>7/1/2013</a:t>
            </a:fld>
            <a:endParaRPr lang="en-US" dirty="0"/>
          </a:p>
        </p:txBody>
      </p:sp>
      <p:sp>
        <p:nvSpPr>
          <p:cNvPr id="5" name="Footer Placeholder 4"/>
          <p:cNvSpPr>
            <a:spLocks noGrp="1"/>
          </p:cNvSpPr>
          <p:nvPr>
            <p:ph type="ftr" sz="quarter" idx="11"/>
          </p:nvPr>
        </p:nvSpPr>
        <p:spPr/>
        <p:txBody>
          <a:bodyPr/>
          <a:lstStyle/>
          <a:p>
            <a:r>
              <a:rPr lang="en-US" smtClean="0"/>
              <a:t>Updated </a:t>
            </a:r>
            <a:endParaRPr lang="en-US" dirty="0"/>
          </a:p>
        </p:txBody>
      </p:sp>
      <p:sp>
        <p:nvSpPr>
          <p:cNvPr id="6" name="Slide Number Placeholder 5"/>
          <p:cNvSpPr>
            <a:spLocks noGrp="1"/>
          </p:cNvSpPr>
          <p:nvPr>
            <p:ph type="sldNum" sz="quarter" idx="12"/>
          </p:nvPr>
        </p:nvSpPr>
        <p:spPr/>
        <p:txBody>
          <a:bodyPr/>
          <a:lstStyle/>
          <a:p>
            <a:fld id="{962CA2FB-8E0A-450E-816E-043F70FE6663}" type="slidenum">
              <a:rPr lang="en-US" smtClean="0"/>
              <a:pPr/>
              <a:t>7</a:t>
            </a:fld>
            <a:endParaRPr lang="en-US" dirty="0"/>
          </a:p>
        </p:txBody>
      </p:sp>
      <p:pic>
        <p:nvPicPr>
          <p:cNvPr id="11266" name="Picture 2" descr="C:\Users\ISBE\AppData\Local\Microsoft\Windows\Temporary Internet Files\Content.IE5\UB33R7ZT\MP90044835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3111708"/>
            <a:ext cx="1447800" cy="4934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328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PEAC Guidance for Districts to date . . . </a:t>
            </a:r>
            <a:endParaRPr lang="en-US" dirty="0"/>
          </a:p>
        </p:txBody>
      </p:sp>
      <p:sp>
        <p:nvSpPr>
          <p:cNvPr id="3" name="Content Placeholder 2"/>
          <p:cNvSpPr>
            <a:spLocks noGrp="1"/>
          </p:cNvSpPr>
          <p:nvPr>
            <p:ph idx="1"/>
          </p:nvPr>
        </p:nvSpPr>
        <p:spPr/>
        <p:txBody>
          <a:bodyPr/>
          <a:lstStyle/>
          <a:p>
            <a:pPr marL="114300" lvl="0" indent="0">
              <a:lnSpc>
                <a:spcPct val="150000"/>
              </a:lnSpc>
              <a:spcBef>
                <a:spcPts val="0"/>
              </a:spcBef>
              <a:buNone/>
            </a:pPr>
            <a:r>
              <a:rPr lang="en-US" dirty="0" smtClean="0"/>
              <a:t>PEAC has developed guidance on the following topics:</a:t>
            </a:r>
          </a:p>
          <a:p>
            <a:pPr marL="784225" lvl="1">
              <a:spcBef>
                <a:spcPts val="0"/>
              </a:spcBef>
            </a:pPr>
            <a:r>
              <a:rPr lang="en-US" sz="1900" b="1" dirty="0" smtClean="0"/>
              <a:t>Guidance on 5 Essentials Survey in Principal Evaluation Systems</a:t>
            </a:r>
          </a:p>
          <a:p>
            <a:pPr marL="784225" lvl="1">
              <a:spcBef>
                <a:spcPts val="0"/>
              </a:spcBef>
            </a:pPr>
            <a:endParaRPr lang="en-US" sz="1900" b="1" dirty="0" smtClean="0"/>
          </a:p>
          <a:p>
            <a:pPr marL="784225" lvl="1">
              <a:spcBef>
                <a:spcPts val="0"/>
              </a:spcBef>
            </a:pPr>
            <a:r>
              <a:rPr lang="en-US" sz="1900" b="1" dirty="0" smtClean="0"/>
              <a:t>Guidance </a:t>
            </a:r>
            <a:r>
              <a:rPr lang="en-US" sz="1900" b="1" dirty="0"/>
              <a:t>on Collecting Evidence of Non-Observable Elements of Teacher Practice in Teacher Evaluation </a:t>
            </a:r>
            <a:r>
              <a:rPr lang="en-US" sz="1900" b="1" dirty="0" smtClean="0"/>
              <a:t>Systems</a:t>
            </a:r>
          </a:p>
          <a:p>
            <a:pPr marL="784225" lvl="1">
              <a:spcBef>
                <a:spcPts val="0"/>
              </a:spcBef>
            </a:pPr>
            <a:endParaRPr lang="en-US" sz="1900" b="1" dirty="0" smtClean="0"/>
          </a:p>
          <a:p>
            <a:pPr marL="784225" lvl="1">
              <a:spcBef>
                <a:spcPts val="0"/>
              </a:spcBef>
            </a:pPr>
            <a:r>
              <a:rPr lang="en-US" sz="1900" b="1" dirty="0"/>
              <a:t>Guidance on District Decision Making for Teacher Evaluation </a:t>
            </a:r>
            <a:r>
              <a:rPr lang="en-US" sz="1900" b="1" dirty="0" smtClean="0"/>
              <a:t>Systems</a:t>
            </a:r>
          </a:p>
          <a:p>
            <a:pPr marL="784225" lvl="1">
              <a:spcBef>
                <a:spcPts val="0"/>
              </a:spcBef>
            </a:pPr>
            <a:endParaRPr lang="en-US" sz="1900" b="1" dirty="0"/>
          </a:p>
          <a:p>
            <a:pPr marL="784225" lvl="1">
              <a:spcBef>
                <a:spcPts val="0"/>
              </a:spcBef>
            </a:pPr>
            <a:r>
              <a:rPr lang="en-US" sz="1900" b="1" dirty="0"/>
              <a:t>Guidance on the evaluation of first-year principals and the use of student growth measures</a:t>
            </a:r>
          </a:p>
          <a:p>
            <a:pPr marL="784225" lvl="1">
              <a:lnSpc>
                <a:spcPct val="150000"/>
              </a:lnSpc>
              <a:spcBef>
                <a:spcPts val="600"/>
              </a:spcBef>
            </a:pPr>
            <a:endParaRPr lang="en-US" dirty="0" smtClean="0"/>
          </a:p>
          <a:p>
            <a:pPr marL="457200" lvl="0">
              <a:lnSpc>
                <a:spcPct val="150000"/>
              </a:lnSpc>
              <a:spcBef>
                <a:spcPts val="600"/>
              </a:spcBef>
              <a:buNone/>
            </a:pPr>
            <a:endParaRPr lang="en-US" dirty="0" smtClean="0"/>
          </a:p>
          <a:p>
            <a:pPr lvl="0">
              <a:buNone/>
            </a:pPr>
            <a:endParaRPr lang="en-US" dirty="0" smtClean="0"/>
          </a:p>
          <a:p>
            <a:endParaRPr lang="en-US" dirty="0" smtClean="0"/>
          </a:p>
        </p:txBody>
      </p:sp>
      <p:sp>
        <p:nvSpPr>
          <p:cNvPr id="5" name="Date Placeholder 4"/>
          <p:cNvSpPr>
            <a:spLocks noGrp="1"/>
          </p:cNvSpPr>
          <p:nvPr>
            <p:ph type="dt" sz="half" idx="10"/>
          </p:nvPr>
        </p:nvSpPr>
        <p:spPr/>
        <p:txBody>
          <a:bodyPr/>
          <a:lstStyle/>
          <a:p>
            <a:fld id="{104980D8-A515-459A-B335-4DE9B66908DB}" type="datetime1">
              <a:rPr lang="en-US" smtClean="0"/>
              <a:pPr/>
              <a:t>7/1/2013</a:t>
            </a:fld>
            <a:endParaRPr lang="en-US" dirty="0"/>
          </a:p>
        </p:txBody>
      </p:sp>
      <p:sp>
        <p:nvSpPr>
          <p:cNvPr id="7" name="Footer Placeholder 6"/>
          <p:cNvSpPr>
            <a:spLocks noGrp="1"/>
          </p:cNvSpPr>
          <p:nvPr>
            <p:ph type="ftr" sz="quarter" idx="11"/>
          </p:nvPr>
        </p:nvSpPr>
        <p:spPr/>
        <p:txBody>
          <a:bodyPr/>
          <a:lstStyle/>
          <a:p>
            <a:r>
              <a:rPr lang="en-US" smtClean="0"/>
              <a:t>Updated </a:t>
            </a:r>
            <a:endParaRPr lang="en-US" dirty="0"/>
          </a:p>
        </p:txBody>
      </p:sp>
      <p:sp>
        <p:nvSpPr>
          <p:cNvPr id="4" name="Slide Number Placeholder 3"/>
          <p:cNvSpPr>
            <a:spLocks noGrp="1"/>
          </p:cNvSpPr>
          <p:nvPr>
            <p:ph type="sldNum" sz="quarter" idx="12"/>
          </p:nvPr>
        </p:nvSpPr>
        <p:spPr/>
        <p:txBody>
          <a:bodyPr/>
          <a:lstStyle/>
          <a:p>
            <a:fld id="{962CA2FB-8E0A-450E-816E-043F70FE6663}" type="slidenum">
              <a:rPr lang="en-US" smtClean="0"/>
              <a:pPr/>
              <a:t>8</a:t>
            </a:fld>
            <a:endParaRPr lang="en-US" dirty="0"/>
          </a:p>
        </p:txBody>
      </p:sp>
      <p:pic>
        <p:nvPicPr>
          <p:cNvPr id="10" name="Picture 2" descr="C:\Users\ISBE\AppData\Local\Microsoft\Windows\Temporary Internet Files\Content.IE5\UB33R7ZT\MP90042650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5029200"/>
            <a:ext cx="2819400" cy="1295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PEAC Guidance for Districts . . . continued</a:t>
            </a:r>
            <a:endParaRPr lang="en-US" dirty="0"/>
          </a:p>
        </p:txBody>
      </p:sp>
      <p:sp>
        <p:nvSpPr>
          <p:cNvPr id="3" name="Content Placeholder 2"/>
          <p:cNvSpPr>
            <a:spLocks noGrp="1"/>
          </p:cNvSpPr>
          <p:nvPr>
            <p:ph idx="1"/>
          </p:nvPr>
        </p:nvSpPr>
        <p:spPr/>
        <p:txBody>
          <a:bodyPr/>
          <a:lstStyle/>
          <a:p>
            <a:pPr marL="114300" lvl="0" indent="0">
              <a:lnSpc>
                <a:spcPct val="150000"/>
              </a:lnSpc>
              <a:spcBef>
                <a:spcPts val="600"/>
              </a:spcBef>
              <a:buNone/>
            </a:pPr>
            <a:endParaRPr lang="en-US" dirty="0" smtClean="0"/>
          </a:p>
          <a:p>
            <a:pPr marL="114300" lvl="0" indent="0">
              <a:lnSpc>
                <a:spcPct val="150000"/>
              </a:lnSpc>
              <a:spcBef>
                <a:spcPts val="600"/>
              </a:spcBef>
              <a:buNone/>
            </a:pPr>
            <a:endParaRPr lang="en-US" dirty="0" smtClean="0"/>
          </a:p>
          <a:p>
            <a:pPr marL="784225" lvl="1">
              <a:spcBef>
                <a:spcPts val="0"/>
              </a:spcBef>
            </a:pPr>
            <a:r>
              <a:rPr lang="en-US" b="1" dirty="0" smtClean="0"/>
              <a:t>Guidance on </a:t>
            </a:r>
            <a:r>
              <a:rPr lang="en-US" b="1" dirty="0"/>
              <a:t>Student Learning Objectives (for use with Type III Assessments) in Teacher Evaluation </a:t>
            </a:r>
            <a:r>
              <a:rPr lang="en-US" b="1" dirty="0" smtClean="0"/>
              <a:t>Systems</a:t>
            </a:r>
          </a:p>
          <a:p>
            <a:pPr marL="784225" lvl="1">
              <a:spcBef>
                <a:spcPts val="0"/>
              </a:spcBef>
            </a:pPr>
            <a:endParaRPr lang="en-US" b="1" dirty="0" smtClean="0"/>
          </a:p>
          <a:p>
            <a:pPr marL="784225" lvl="1">
              <a:spcBef>
                <a:spcPts val="0"/>
              </a:spcBef>
            </a:pPr>
            <a:r>
              <a:rPr lang="en-US" b="1" dirty="0" smtClean="0"/>
              <a:t>Guidance </a:t>
            </a:r>
            <a:r>
              <a:rPr lang="en-US" b="1" dirty="0"/>
              <a:t>on Alignment of Rising Star Indicators, 5 Essentials Learning Conditions Survey and Illinois Performance Standards for School Leaders Rubric in Principal Evaluation </a:t>
            </a:r>
            <a:r>
              <a:rPr lang="en-US" b="1" dirty="0" smtClean="0"/>
              <a:t>Systems</a:t>
            </a:r>
          </a:p>
          <a:p>
            <a:pPr marL="784225" lvl="1">
              <a:spcBef>
                <a:spcPts val="0"/>
              </a:spcBef>
            </a:pPr>
            <a:endParaRPr lang="en-US" b="1" dirty="0" smtClean="0"/>
          </a:p>
          <a:p>
            <a:pPr marL="784225" lvl="1">
              <a:spcBef>
                <a:spcPts val="0"/>
              </a:spcBef>
            </a:pPr>
            <a:r>
              <a:rPr lang="en-US" b="1" dirty="0"/>
              <a:t>Guidance on Creating a Summative Rating in Teacher Evaluation </a:t>
            </a:r>
            <a:r>
              <a:rPr lang="en-US" b="1" dirty="0" smtClean="0"/>
              <a:t>Systems</a:t>
            </a:r>
          </a:p>
        </p:txBody>
      </p:sp>
      <p:sp>
        <p:nvSpPr>
          <p:cNvPr id="5" name="Date Placeholder 4"/>
          <p:cNvSpPr>
            <a:spLocks noGrp="1"/>
          </p:cNvSpPr>
          <p:nvPr>
            <p:ph type="dt" sz="half" idx="10"/>
          </p:nvPr>
        </p:nvSpPr>
        <p:spPr/>
        <p:txBody>
          <a:bodyPr/>
          <a:lstStyle/>
          <a:p>
            <a:fld id="{1ED2CE8A-C238-4E19-A725-E37D79AE8A9B}" type="datetime1">
              <a:rPr lang="en-US" smtClean="0"/>
              <a:pPr/>
              <a:t>7/1/2013</a:t>
            </a:fld>
            <a:endParaRPr lang="en-US" dirty="0"/>
          </a:p>
        </p:txBody>
      </p:sp>
      <p:sp>
        <p:nvSpPr>
          <p:cNvPr id="7" name="Footer Placeholder 6"/>
          <p:cNvSpPr>
            <a:spLocks noGrp="1"/>
          </p:cNvSpPr>
          <p:nvPr>
            <p:ph type="ftr" sz="quarter" idx="11"/>
          </p:nvPr>
        </p:nvSpPr>
        <p:spPr/>
        <p:txBody>
          <a:bodyPr/>
          <a:lstStyle/>
          <a:p>
            <a:r>
              <a:rPr lang="en-US" smtClean="0"/>
              <a:t>Updated </a:t>
            </a:r>
            <a:endParaRPr lang="en-US" dirty="0"/>
          </a:p>
        </p:txBody>
      </p:sp>
      <p:sp>
        <p:nvSpPr>
          <p:cNvPr id="4" name="Slide Number Placeholder 3"/>
          <p:cNvSpPr>
            <a:spLocks noGrp="1"/>
          </p:cNvSpPr>
          <p:nvPr>
            <p:ph type="sldNum" sz="quarter" idx="12"/>
          </p:nvPr>
        </p:nvSpPr>
        <p:spPr/>
        <p:txBody>
          <a:bodyPr/>
          <a:lstStyle/>
          <a:p>
            <a:fld id="{962CA2FB-8E0A-450E-816E-043F70FE6663}" type="slidenum">
              <a:rPr lang="en-US" smtClean="0"/>
              <a:pPr/>
              <a:t>9</a:t>
            </a:fld>
            <a:endParaRPr lang="en-US" dirty="0"/>
          </a:p>
        </p:txBody>
      </p:sp>
      <p:pic>
        <p:nvPicPr>
          <p:cNvPr id="3075" name="Picture 3" descr="C:\Users\ISBE\AppData\Local\Microsoft\Windows\Temporary Internet Files\Content.IE5\MRTDTPSV\MP90044857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799" y="1066799"/>
            <a:ext cx="2895601" cy="149450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721965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PI_HIGHLIGHT_COLOR" val="-256"/>
  <p:tag name="KPI_CFG_REPOLL" val="false"/>
  <p:tag name="KPI_CFG_RPCLEARS" val="false"/>
  <p:tag name="KPI_CFG_FB_TYPE" val="Participant Counter"/>
  <p:tag name="KPI_CFG_FB_MONITOR" val="Slide Show Monitor"/>
  <p:tag name="KPI_CFG_FB_POSITION" val="Bottom Right"/>
  <p:tag name="KPI_CFG_INS_CLK" val="false"/>
  <p:tag name="KPI_CFG_UNITS" val="1"/>
  <p:tag name="KPI_CFG_SPEED" val="false"/>
  <p:tag name="KPI_SLIDE_COUNT" val="31"/>
  <p:tag name="KPI_VERSION" val="2.0.10292.1"/>
  <p:tag name="KPI_STORAGE" val="&lt;keypoint&quot;&quot;&lt;chart&quot;&quot;&lt;styles&quot;&quot;&gt;&gt;&lt;roster&quot;&quot;&lt;people&quot;&quot;&gt;&gt;&lt;teams&quot;&quot;&gt;&lt;transceivers&quot;&quot;&lt;t(@id:1@tt:Reply@n:Transceiver 1)&quot;&quot;&lt;f(@id:p)&quot;[Auto]&quot;&gt;&lt;f(@id:c)&quot;3&quot;&gt;&lt;f(@id:o)&quot;0&quot;&gt;&gt;&gt;&gt;"/>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ISBE">
  <a:themeElements>
    <a:clrScheme name="Metal">
      <a:dk1>
        <a:sysClr val="windowText" lastClr="000000"/>
      </a:dk1>
      <a:lt1>
        <a:sysClr val="window" lastClr="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5663</TotalTime>
  <Words>1201</Words>
  <Application>Microsoft Office PowerPoint</Application>
  <PresentationFormat>On-screen Show (4:3)</PresentationFormat>
  <Paragraphs>168</Paragraphs>
  <Slides>21</Slides>
  <Notes>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ISBE</vt:lpstr>
      <vt:lpstr>Illinois Performance Evaluation Advisory Council Update</vt:lpstr>
      <vt:lpstr>Educator Performance Evaluation in Illinois</vt:lpstr>
      <vt:lpstr>  Educator Performance Evaluation in IL—Built on Collaboration</vt:lpstr>
      <vt:lpstr>PowerPoint Presentation</vt:lpstr>
      <vt:lpstr>PEAC Work-To-Date</vt:lpstr>
      <vt:lpstr>PEAC Discussion Topics</vt:lpstr>
      <vt:lpstr>General Notes about Implementation</vt:lpstr>
      <vt:lpstr>PEAC Guidance for Districts to date . . . </vt:lpstr>
      <vt:lpstr>PEAC Guidance for Districts . . . continued</vt:lpstr>
      <vt:lpstr> Guidance on Decision Making</vt:lpstr>
      <vt:lpstr>PEAC Work on the State Model Teacher Evaluation System</vt:lpstr>
      <vt:lpstr>Guidance Document on Type III Assessements and SLO’s</vt:lpstr>
      <vt:lpstr>Goals for Summer &amp; Fall 2013</vt:lpstr>
      <vt:lpstr>Local Assessment Support System</vt:lpstr>
      <vt:lpstr>Local Assessment Support</vt:lpstr>
      <vt:lpstr>Framework Development and Training</vt:lpstr>
      <vt:lpstr>Framework Development and Training continued . . . </vt:lpstr>
      <vt:lpstr>Type II and III Assessments</vt:lpstr>
      <vt:lpstr>ISBE Educator Evaluation Communication Efforts</vt:lpstr>
      <vt:lpstr>Teacher Evaluation Training</vt:lpstr>
      <vt:lpstr>Preparation and Evaluation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Performance Evaluation Advisory Council Update PowerPoint Presentation</dc:title>
  <dc:creator>Sarah K. Silverman</dc:creator>
  <cp:keywords>PEAC Presentation, July 2013, evaluations, teacher, principal</cp:keywords>
  <cp:lastModifiedBy>BASTIEN VALERIE</cp:lastModifiedBy>
  <cp:revision>472</cp:revision>
  <cp:lastPrinted>2011-10-07T20:57:50Z</cp:lastPrinted>
  <dcterms:created xsi:type="dcterms:W3CDTF">2011-11-17T10:24:07Z</dcterms:created>
  <dcterms:modified xsi:type="dcterms:W3CDTF">2013-07-01T19:41:54Z</dcterms:modified>
</cp:coreProperties>
</file>